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4"/>
  </p:notesMasterIdLst>
  <p:sldIdLst>
    <p:sldId id="256" r:id="rId2"/>
    <p:sldId id="257" r:id="rId3"/>
    <p:sldId id="264" r:id="rId4"/>
    <p:sldId id="304" r:id="rId5"/>
    <p:sldId id="316" r:id="rId6"/>
    <p:sldId id="317" r:id="rId7"/>
    <p:sldId id="318" r:id="rId8"/>
    <p:sldId id="305" r:id="rId9"/>
    <p:sldId id="265" r:id="rId10"/>
    <p:sldId id="306" r:id="rId11"/>
    <p:sldId id="307" r:id="rId12"/>
    <p:sldId id="308" r:id="rId13"/>
    <p:sldId id="309" r:id="rId14"/>
    <p:sldId id="266" r:id="rId15"/>
    <p:sldId id="310" r:id="rId16"/>
    <p:sldId id="311" r:id="rId17"/>
    <p:sldId id="312" r:id="rId18"/>
    <p:sldId id="313" r:id="rId19"/>
    <p:sldId id="314" r:id="rId20"/>
    <p:sldId id="315"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9" r:id="rId41"/>
    <p:sldId id="338" r:id="rId42"/>
    <p:sldId id="340" r:id="rId43"/>
    <p:sldId id="341" r:id="rId44"/>
    <p:sldId id="342" r:id="rId45"/>
    <p:sldId id="343" r:id="rId46"/>
    <p:sldId id="344" r:id="rId47"/>
    <p:sldId id="345" r:id="rId48"/>
    <p:sldId id="347" r:id="rId49"/>
    <p:sldId id="346" r:id="rId50"/>
    <p:sldId id="348" r:id="rId51"/>
    <p:sldId id="349" r:id="rId52"/>
    <p:sldId id="272"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Fjalla One" panose="020B0604020202020204" charset="0"/>
      <p:regular r:id="rId59"/>
    </p:embeddedFont>
    <p:embeddedFont>
      <p:font typeface="Barlow Semi Condensed Medium" panose="020B0604020202020204" charset="0"/>
      <p:regular r:id="rId60"/>
      <p:bold r:id="rId61"/>
      <p:italic r:id="rId62"/>
      <p:boldItalic r:id="rId63"/>
    </p:embeddedFont>
    <p:embeddedFont>
      <p:font typeface="Barlow Semi Condensed"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E1491C-A183-4349-95AB-5DC686642F55}">
  <a:tblStyle styleId="{30E1491C-A183-4349-95AB-5DC686642F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48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283170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7" r:id="rId6"/>
    <p:sldLayoutId id="2147483658" r:id="rId7"/>
    <p:sldLayoutId id="2147483662" r:id="rId8"/>
    <p:sldLayoutId id="2147483669" r:id="rId9"/>
    <p:sldLayoutId id="2147483673" r:id="rId10"/>
    <p:sldLayoutId id="2147483674" r:id="rId11"/>
    <p:sldLayoutId id="2147483675" r:id="rId12"/>
    <p:sldLayoutId id="2147483676"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5000" dirty="0" smtClean="0"/>
              <a:t>Internet Of Things</a:t>
            </a:r>
            <a:endParaRPr sz="5000" dirty="0">
              <a:solidFill>
                <a:schemeClr val="dk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a:t>Wearable Electronics</a:t>
            </a:r>
            <a:r>
              <a:rPr lang="en-US" dirty="0"/>
              <a:t/>
            </a:r>
            <a:br>
              <a:rPr lang="en-US" dirty="0"/>
            </a:br>
            <a:endParaRPr lang="en-US" dirty="0"/>
          </a:p>
        </p:txBody>
      </p:sp>
      <p:sp>
        <p:nvSpPr>
          <p:cNvPr id="3" name="Text Placeholder 2"/>
          <p:cNvSpPr>
            <a:spLocks noGrp="1"/>
          </p:cNvSpPr>
          <p:nvPr>
            <p:ph type="body" idx="1"/>
          </p:nvPr>
        </p:nvSpPr>
        <p:spPr>
          <a:xfrm>
            <a:off x="714650" y="1152150"/>
            <a:ext cx="7705500" cy="1663937"/>
          </a:xfrm>
        </p:spPr>
        <p:txBody>
          <a:bodyPr/>
          <a:lstStyle/>
          <a:p>
            <a:pPr marL="152400" indent="0">
              <a:buNone/>
            </a:pPr>
            <a:r>
              <a:rPr lang="en-US" dirty="0"/>
              <a:t>Wearable electronic devices are small devices worn on the head, neck, arms, torso, and feet.</a:t>
            </a:r>
          </a:p>
          <a:p>
            <a:pPr marL="152400" indent="0">
              <a:buNone/>
            </a:pPr>
            <a:r>
              <a:rPr lang="en-US" dirty="0"/>
              <a:t>Current smart wearable devices include −</a:t>
            </a:r>
          </a:p>
          <a:p>
            <a:pPr lvl="0"/>
            <a:r>
              <a:rPr lang="en-US" b="1" dirty="0"/>
              <a:t>Head</a:t>
            </a:r>
            <a:r>
              <a:rPr lang="en-US" dirty="0"/>
              <a:t> − Helmets, glasses</a:t>
            </a:r>
          </a:p>
          <a:p>
            <a:pPr lvl="0"/>
            <a:r>
              <a:rPr lang="en-US" b="1" dirty="0"/>
              <a:t>Neck</a:t>
            </a:r>
            <a:r>
              <a:rPr lang="en-US" dirty="0"/>
              <a:t> − Jewelry, collars</a:t>
            </a:r>
          </a:p>
          <a:p>
            <a:pPr lvl="0"/>
            <a:r>
              <a:rPr lang="en-US" b="1" dirty="0"/>
              <a:t>Arm</a:t>
            </a:r>
            <a:r>
              <a:rPr lang="en-US" dirty="0"/>
              <a:t> − Watches, wristbands, rings</a:t>
            </a:r>
          </a:p>
          <a:p>
            <a:pPr lvl="0"/>
            <a:r>
              <a:rPr lang="en-US" b="1" dirty="0"/>
              <a:t>Torso</a:t>
            </a:r>
            <a:r>
              <a:rPr lang="en-US" dirty="0"/>
              <a:t> − Clothing, backpacks</a:t>
            </a:r>
          </a:p>
          <a:p>
            <a:pPr lvl="0"/>
            <a:r>
              <a:rPr lang="en-US" b="1" dirty="0"/>
              <a:t>Feet</a:t>
            </a:r>
            <a:r>
              <a:rPr lang="en-US" dirty="0"/>
              <a:t> − Socks, shoes</a:t>
            </a:r>
          </a:p>
          <a:p>
            <a:pPr marL="1524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1" y="2816087"/>
            <a:ext cx="2599211" cy="14613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997" y="2634585"/>
            <a:ext cx="1484243" cy="14842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240" y="2548021"/>
            <a:ext cx="1729409" cy="17294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85" y="2647837"/>
            <a:ext cx="2303428" cy="1470991"/>
          </a:xfrm>
          <a:prstGeom prst="rect">
            <a:avLst/>
          </a:prstGeom>
        </p:spPr>
      </p:pic>
    </p:spTree>
    <p:extLst>
      <p:ext uri="{BB962C8B-B14F-4D97-AF65-F5344CB8AC3E}">
        <p14:creationId xmlns:p14="http://schemas.microsoft.com/office/powerpoint/2010/main" val="2892389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a:t>Standard Devices </a:t>
            </a:r>
            <a:r>
              <a:rPr lang="en-US" dirty="0"/>
              <a:t/>
            </a:r>
            <a:br>
              <a:rPr lang="en-US" dirty="0"/>
            </a:br>
            <a:endParaRPr lang="en-US" dirty="0"/>
          </a:p>
        </p:txBody>
      </p:sp>
      <p:sp>
        <p:nvSpPr>
          <p:cNvPr id="3" name="Text Placeholder 2"/>
          <p:cNvSpPr>
            <a:spLocks noGrp="1"/>
          </p:cNvSpPr>
          <p:nvPr>
            <p:ph type="body" idx="1"/>
          </p:nvPr>
        </p:nvSpPr>
        <p:spPr>
          <a:xfrm>
            <a:off x="482737" y="1007165"/>
            <a:ext cx="3810967" cy="2654067"/>
          </a:xfrm>
        </p:spPr>
        <p:txBody>
          <a:bodyPr/>
          <a:lstStyle/>
          <a:p>
            <a:pPr marL="152400" indent="0">
              <a:buNone/>
            </a:pPr>
            <a:r>
              <a:rPr lang="en-US" dirty="0"/>
              <a:t>Desktop, tablet, and cellphone remain integral parts of </a:t>
            </a:r>
            <a:r>
              <a:rPr lang="en-US" dirty="0" err="1"/>
              <a:t>IoT</a:t>
            </a:r>
            <a:r>
              <a:rPr lang="en-US" dirty="0"/>
              <a:t> as the command center and remotes</a:t>
            </a:r>
            <a:r>
              <a:rPr lang="en-US" dirty="0" smtClean="0"/>
              <a:t>.</a:t>
            </a:r>
          </a:p>
          <a:p>
            <a:pPr marL="152400" indent="0">
              <a:buNone/>
            </a:pPr>
            <a:endParaRPr lang="en-US" dirty="0"/>
          </a:p>
          <a:p>
            <a:pPr marL="152400" indent="0">
              <a:buNone/>
            </a:pPr>
            <a:r>
              <a:rPr lang="en-US" dirty="0" smtClean="0"/>
              <a:t>•</a:t>
            </a:r>
            <a:r>
              <a:rPr lang="en-US" b="1" dirty="0" smtClean="0"/>
              <a:t>Desktop-</a:t>
            </a:r>
            <a:r>
              <a:rPr lang="en-US" dirty="0" smtClean="0"/>
              <a:t>  </a:t>
            </a:r>
            <a:r>
              <a:rPr lang="en-US" dirty="0"/>
              <a:t>provides the user with the highest level of control over the system and its settings.</a:t>
            </a:r>
          </a:p>
          <a:p>
            <a:pPr marL="152400" indent="0">
              <a:buNone/>
            </a:pPr>
            <a:r>
              <a:rPr lang="en-US" dirty="0" smtClean="0"/>
              <a:t>•</a:t>
            </a:r>
            <a:r>
              <a:rPr lang="en-US" b="1" dirty="0" smtClean="0"/>
              <a:t>Tablet-</a:t>
            </a:r>
            <a:r>
              <a:rPr lang="en-US" dirty="0" smtClean="0"/>
              <a:t>  </a:t>
            </a:r>
            <a:r>
              <a:rPr lang="en-US" dirty="0"/>
              <a:t>provides access to the key features of the system in a way resembling the desktop, and also acts as a remote.</a:t>
            </a:r>
          </a:p>
          <a:p>
            <a:pPr marL="152400" indent="0">
              <a:buNone/>
            </a:pPr>
            <a:r>
              <a:rPr lang="en-US" dirty="0" smtClean="0"/>
              <a:t>•</a:t>
            </a:r>
            <a:r>
              <a:rPr lang="en-US" b="1" dirty="0" smtClean="0"/>
              <a:t>Cellphone-</a:t>
            </a:r>
            <a:r>
              <a:rPr lang="en-US" dirty="0" smtClean="0"/>
              <a:t>  </a:t>
            </a:r>
            <a:r>
              <a:rPr lang="en-US" dirty="0"/>
              <a:t>allows some essential settings modification and also provides remote functionality.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543" y="1322869"/>
            <a:ext cx="4156592" cy="2540140"/>
          </a:xfrm>
          <a:prstGeom prst="rect">
            <a:avLst/>
          </a:prstGeom>
        </p:spPr>
      </p:pic>
    </p:spTree>
    <p:extLst>
      <p:ext uri="{BB962C8B-B14F-4D97-AF65-F5344CB8AC3E}">
        <p14:creationId xmlns:p14="http://schemas.microsoft.com/office/powerpoint/2010/main" val="1810309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Software</a:t>
            </a:r>
            <a:endParaRPr lang="en-US" dirty="0"/>
          </a:p>
        </p:txBody>
      </p:sp>
    </p:spTree>
    <p:extLst>
      <p:ext uri="{BB962C8B-B14F-4D97-AF65-F5344CB8AC3E}">
        <p14:creationId xmlns:p14="http://schemas.microsoft.com/office/powerpoint/2010/main" val="2633917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14650" y="1152150"/>
            <a:ext cx="4109141" cy="2061502"/>
          </a:xfrm>
        </p:spPr>
        <p:txBody>
          <a:bodyPr/>
          <a:lstStyle/>
          <a:p>
            <a:pPr marL="323850" indent="-171450">
              <a:buFont typeface="Arial" panose="020B0604020202020204" pitchFamily="34" charset="0"/>
              <a:buChar char="•"/>
            </a:pPr>
            <a:r>
              <a:rPr lang="en-US" dirty="0" err="1"/>
              <a:t>IoT</a:t>
            </a:r>
            <a:r>
              <a:rPr lang="en-US" dirty="0"/>
              <a:t> (Internet of Things) software refers to the specialized applications and platforms that enable the management, communication, and control of </a:t>
            </a:r>
            <a:r>
              <a:rPr lang="en-US" dirty="0" err="1"/>
              <a:t>IoT</a:t>
            </a:r>
            <a:r>
              <a:rPr lang="en-US" dirty="0"/>
              <a:t> devices and data. These software solutions play a crucial role in making </a:t>
            </a:r>
            <a:r>
              <a:rPr lang="en-US" dirty="0" err="1"/>
              <a:t>IoT</a:t>
            </a:r>
            <a:r>
              <a:rPr lang="en-US" dirty="0"/>
              <a:t> systems functional, secure, and scalable</a:t>
            </a:r>
            <a:r>
              <a:rPr lang="en-US" dirty="0" smtClean="0"/>
              <a:t>.</a:t>
            </a:r>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endParaRPr lang="en-US" dirty="0" smtClean="0"/>
          </a:p>
          <a:p>
            <a:pPr marL="323850" indent="-171450">
              <a:buFont typeface="Arial" panose="020B0604020202020204" pitchFamily="34" charset="0"/>
              <a:buChar char="•"/>
            </a:pPr>
            <a:r>
              <a:rPr lang="en-US" dirty="0" err="1" smtClean="0"/>
              <a:t>IoT</a:t>
            </a:r>
            <a:r>
              <a:rPr lang="en-US" dirty="0" smtClean="0"/>
              <a:t> </a:t>
            </a:r>
            <a:r>
              <a:rPr lang="en-US" dirty="0"/>
              <a:t>Platforms, Device Management Software, Data Analytics and Visualization Tools, Edge Computing Software, Cloud Computing Services, Security Solutions, Communication Protocols, </a:t>
            </a:r>
            <a:r>
              <a:rPr lang="en-US" dirty="0" err="1"/>
              <a:t>IoT</a:t>
            </a:r>
            <a:r>
              <a:rPr lang="en-US" dirty="0"/>
              <a:t> Application Development Platforms, Predictive Maintenance Software, </a:t>
            </a:r>
            <a:r>
              <a:rPr lang="en-US" dirty="0" err="1"/>
              <a:t>IoT</a:t>
            </a:r>
            <a:r>
              <a:rPr lang="en-US" dirty="0"/>
              <a:t> Simulation and Testing Tools</a:t>
            </a:r>
          </a:p>
          <a:p>
            <a:pPr marL="15240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618" y="1049821"/>
            <a:ext cx="4947257" cy="2408997"/>
          </a:xfrm>
          <a:prstGeom prst="rect">
            <a:avLst/>
          </a:prstGeom>
        </p:spPr>
      </p:pic>
      <p:sp>
        <p:nvSpPr>
          <p:cNvPr id="6" name="TextBox 5"/>
          <p:cNvSpPr txBox="1"/>
          <p:nvPr/>
        </p:nvSpPr>
        <p:spPr>
          <a:xfrm>
            <a:off x="880027" y="1977320"/>
            <a:ext cx="3604591" cy="276999"/>
          </a:xfrm>
          <a:prstGeom prst="rect">
            <a:avLst/>
          </a:prstGeom>
          <a:noFill/>
        </p:spPr>
        <p:txBody>
          <a:bodyPr wrap="square" rtlCol="0">
            <a:spAutoFit/>
          </a:bodyPr>
          <a:lstStyle/>
          <a:p>
            <a:r>
              <a:rPr lang="en-US" sz="1200" b="1" dirty="0"/>
              <a:t>common types of </a:t>
            </a:r>
            <a:r>
              <a:rPr lang="en-US" sz="1200" b="1" dirty="0" err="1"/>
              <a:t>IoT</a:t>
            </a:r>
            <a:r>
              <a:rPr lang="en-US" sz="1200" b="1" dirty="0"/>
              <a:t> software include</a:t>
            </a:r>
            <a:endParaRPr lang="en-US" sz="1200" dirty="0"/>
          </a:p>
        </p:txBody>
      </p:sp>
    </p:spTree>
    <p:extLst>
      <p:ext uri="{BB962C8B-B14F-4D97-AF65-F5344CB8AC3E}">
        <p14:creationId xmlns:p14="http://schemas.microsoft.com/office/powerpoint/2010/main" val="470866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899049"/>
            <a:ext cx="4286681" cy="1573021"/>
          </a:xfrm>
          <a:prstGeom prst="rect">
            <a:avLst/>
          </a:prstGeom>
        </p:spPr>
        <p:txBody>
          <a:bodyPr spcFirstLastPara="1" wrap="square" lIns="91425" tIns="91425" rIns="91425" bIns="91425" anchor="ctr" anchorCtr="0">
            <a:noAutofit/>
          </a:bodyPr>
          <a:lstStyle/>
          <a:p>
            <a:pPr lvl="0"/>
            <a:r>
              <a:rPr lang="en-US" sz="5400" b="1" dirty="0"/>
              <a:t>Technology and Protocols</a:t>
            </a:r>
            <a:endParaRPr sz="5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14650" y="1152150"/>
            <a:ext cx="4811507" cy="1465154"/>
          </a:xfrm>
        </p:spPr>
        <p:txBody>
          <a:bodyPr/>
          <a:lstStyle/>
          <a:p>
            <a:pPr marL="152400" indent="0">
              <a:buNone/>
            </a:pPr>
            <a:r>
              <a:rPr lang="en-US" dirty="0"/>
              <a:t>The major enabling technologies and protocols of </a:t>
            </a:r>
            <a:r>
              <a:rPr lang="en-US" dirty="0" err="1"/>
              <a:t>IoT</a:t>
            </a:r>
            <a:r>
              <a:rPr lang="en-US" dirty="0"/>
              <a:t> are RFID, NFC, low-energy Bluetooth, low-energy wireless, low-energy radio protocols(ZigBee, Z-Wave), LTE-A, and </a:t>
            </a:r>
            <a:r>
              <a:rPr lang="en-US" dirty="0" err="1"/>
              <a:t>WiFi</a:t>
            </a:r>
            <a:r>
              <a:rPr lang="en-US" dirty="0"/>
              <a:t>-Direct. These technologies support the specific networking functionality needed in an </a:t>
            </a:r>
            <a:r>
              <a:rPr lang="en-US" dirty="0" err="1"/>
              <a:t>IoT</a:t>
            </a:r>
            <a:r>
              <a:rPr lang="en-US" dirty="0"/>
              <a:t> system in contrast to a standard uniform network of common systems.</a:t>
            </a:r>
          </a:p>
          <a:p>
            <a:pPr marL="15240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99" y="2385392"/>
            <a:ext cx="2491354" cy="20884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847" y="2769913"/>
            <a:ext cx="2428388" cy="10806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913" y="2617304"/>
            <a:ext cx="1182258" cy="18035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300" y="3040411"/>
            <a:ext cx="2230548" cy="810135"/>
          </a:xfrm>
          <a:prstGeom prst="rect">
            <a:avLst/>
          </a:prstGeom>
        </p:spPr>
      </p:pic>
    </p:spTree>
    <p:extLst>
      <p:ext uri="{BB962C8B-B14F-4D97-AF65-F5344CB8AC3E}">
        <p14:creationId xmlns:p14="http://schemas.microsoft.com/office/powerpoint/2010/main" val="939132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How dose </a:t>
            </a:r>
            <a:r>
              <a:rPr lang="en-US" sz="4800" dirty="0" err="1" smtClean="0"/>
              <a:t>IoT</a:t>
            </a:r>
            <a:r>
              <a:rPr lang="en-US" sz="4800" dirty="0" smtClean="0"/>
              <a:t> Work?</a:t>
            </a:r>
            <a:endParaRPr lang="en-US" sz="4800" dirty="0"/>
          </a:p>
        </p:txBody>
      </p:sp>
    </p:spTree>
    <p:extLst>
      <p:ext uri="{BB962C8B-B14F-4D97-AF65-F5344CB8AC3E}">
        <p14:creationId xmlns:p14="http://schemas.microsoft.com/office/powerpoint/2010/main" val="2450376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14650" y="1152150"/>
            <a:ext cx="3453159" cy="2015120"/>
          </a:xfrm>
        </p:spPr>
        <p:txBody>
          <a:bodyPr/>
          <a:lstStyle/>
          <a:p>
            <a:pPr marL="152400" lvl="0" indent="0">
              <a:buNone/>
            </a:pPr>
            <a:r>
              <a:rPr lang="en-US" sz="1400" dirty="0"/>
              <a:t>The entire working process of </a:t>
            </a:r>
            <a:r>
              <a:rPr lang="en-US" sz="1400" dirty="0" err="1"/>
              <a:t>IoT</a:t>
            </a:r>
            <a:r>
              <a:rPr lang="en-US" sz="1400" dirty="0"/>
              <a:t> starts with the device themselves, such as smartphones, digital watches, electronic appliances, which securely communicate with the </a:t>
            </a:r>
            <a:r>
              <a:rPr lang="en-US" sz="1400" dirty="0" err="1"/>
              <a:t>IoT</a:t>
            </a:r>
            <a:r>
              <a:rPr lang="en-US" sz="1400" dirty="0"/>
              <a:t> platform. The platforms collect and analyze the data from all multiple devices and platforms and transfer the most valuable data with applications to devices.</a:t>
            </a:r>
          </a:p>
          <a:p>
            <a:pPr marL="15240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803802" y="1152150"/>
            <a:ext cx="3273398" cy="2863036"/>
          </a:xfrm>
          <a:prstGeom prst="rect">
            <a:avLst/>
          </a:prstGeom>
        </p:spPr>
      </p:pic>
    </p:spTree>
    <p:extLst>
      <p:ext uri="{BB962C8B-B14F-4D97-AF65-F5344CB8AC3E}">
        <p14:creationId xmlns:p14="http://schemas.microsoft.com/office/powerpoint/2010/main" val="1694778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Embedded Device In IOT</a:t>
            </a:r>
            <a:r>
              <a:rPr lang="en-US" dirty="0"/>
              <a:t/>
            </a:r>
            <a:br>
              <a:rPr lang="en-US" dirty="0"/>
            </a:br>
            <a:endParaRPr lang="en-US" dirty="0"/>
          </a:p>
        </p:txBody>
      </p:sp>
      <p:sp>
        <p:nvSpPr>
          <p:cNvPr id="3" name="Text Placeholder 2"/>
          <p:cNvSpPr>
            <a:spLocks noGrp="1"/>
          </p:cNvSpPr>
          <p:nvPr>
            <p:ph type="body" idx="1"/>
          </p:nvPr>
        </p:nvSpPr>
        <p:spPr>
          <a:xfrm>
            <a:off x="655017" y="1052759"/>
            <a:ext cx="3108600" cy="2306667"/>
          </a:xfrm>
        </p:spPr>
        <p:txBody>
          <a:bodyPr/>
          <a:lstStyle/>
          <a:p>
            <a:pPr marL="152400" indent="0">
              <a:buNone/>
            </a:pPr>
            <a:r>
              <a:rPr lang="en-US" sz="1400" dirty="0"/>
              <a:t>The embedded devices are the objects that build the unique computing system. These systems may or may not connect to the Internet.</a:t>
            </a:r>
          </a:p>
          <a:p>
            <a:pPr marL="152400" indent="0">
              <a:buNone/>
            </a:pPr>
            <a:r>
              <a:rPr lang="en-US" sz="1400" dirty="0"/>
              <a:t>An embedded device system generally runs as a single application. However, these devices can connect through the internet connection, and able communicate through other network devices.</a:t>
            </a:r>
          </a:p>
          <a:p>
            <a:pPr marL="152400" indent="0">
              <a:buNone/>
            </a:pP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b="6075"/>
          <a:stretch/>
        </p:blipFill>
        <p:spPr bwMode="auto">
          <a:xfrm>
            <a:off x="4127016" y="1163707"/>
            <a:ext cx="3990975" cy="3200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3999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IOT Decision Framework</a:t>
            </a:r>
            <a:r>
              <a:rPr lang="en-US" dirty="0"/>
              <a:t/>
            </a:r>
            <a:br>
              <a:rPr lang="en-US" dirty="0"/>
            </a:br>
            <a:endParaRPr lang="en-US" dirty="0"/>
          </a:p>
        </p:txBody>
      </p:sp>
      <p:sp>
        <p:nvSpPr>
          <p:cNvPr id="3" name="Text Placeholder 2"/>
          <p:cNvSpPr>
            <a:spLocks noGrp="1"/>
          </p:cNvSpPr>
          <p:nvPr>
            <p:ph type="body" idx="1"/>
          </p:nvPr>
        </p:nvSpPr>
        <p:spPr>
          <a:xfrm>
            <a:off x="787538" y="2312503"/>
            <a:ext cx="7705500" cy="2213114"/>
          </a:xfrm>
        </p:spPr>
        <p:txBody>
          <a:bodyPr/>
          <a:lstStyle/>
          <a:p>
            <a:pPr marL="152400" indent="0">
              <a:buNone/>
            </a:pPr>
            <a:r>
              <a:rPr lang="en-US" dirty="0"/>
              <a:t>The </a:t>
            </a:r>
            <a:r>
              <a:rPr lang="en-US" dirty="0" err="1"/>
              <a:t>IoT</a:t>
            </a:r>
            <a:r>
              <a:rPr lang="en-US" dirty="0"/>
              <a:t> decision framework is much more important as the product or services communicates over networks goes through five different layers of complexity of technology</a:t>
            </a:r>
            <a:r>
              <a:rPr lang="en-US" dirty="0" smtClean="0"/>
              <a:t>.</a:t>
            </a:r>
          </a:p>
          <a:p>
            <a:pPr marL="152400" indent="0">
              <a:buNone/>
            </a:pPr>
            <a:endParaRPr lang="en-US" dirty="0"/>
          </a:p>
          <a:p>
            <a:pPr marL="152400" indent="0">
              <a:buNone/>
            </a:pPr>
            <a:r>
              <a:rPr lang="en-US" dirty="0"/>
              <a:t>The </a:t>
            </a:r>
            <a:r>
              <a:rPr lang="en-US" dirty="0" err="1"/>
              <a:t>IoT</a:t>
            </a:r>
            <a:r>
              <a:rPr lang="en-US" dirty="0"/>
              <a:t> decision framework provides a structured approach to create a powerful </a:t>
            </a:r>
            <a:r>
              <a:rPr lang="en-US" dirty="0" err="1"/>
              <a:t>IoT</a:t>
            </a:r>
            <a:r>
              <a:rPr lang="en-US" dirty="0"/>
              <a:t> product strategy</a:t>
            </a:r>
            <a:r>
              <a:rPr lang="en-US" dirty="0" smtClean="0"/>
              <a:t>.</a:t>
            </a:r>
          </a:p>
          <a:p>
            <a:pPr marL="152400" indent="0">
              <a:buNone/>
            </a:pPr>
            <a:endParaRPr lang="en-US" dirty="0"/>
          </a:p>
          <a:p>
            <a:pPr lvl="0"/>
            <a:r>
              <a:rPr lang="en-US" dirty="0"/>
              <a:t>Device Hardware</a:t>
            </a:r>
          </a:p>
          <a:p>
            <a:pPr lvl="0"/>
            <a:r>
              <a:rPr lang="en-US" dirty="0"/>
              <a:t>Device Software</a:t>
            </a:r>
          </a:p>
          <a:p>
            <a:pPr lvl="0"/>
            <a:r>
              <a:rPr lang="en-US" dirty="0"/>
              <a:t>Communications</a:t>
            </a:r>
          </a:p>
          <a:p>
            <a:pPr lvl="0"/>
            <a:r>
              <a:rPr lang="en-US" dirty="0"/>
              <a:t>Cloud Platform</a:t>
            </a:r>
          </a:p>
          <a:p>
            <a:pPr lvl="0"/>
            <a:r>
              <a:rPr lang="en-US" dirty="0"/>
              <a:t>Cloud Application</a:t>
            </a:r>
          </a:p>
          <a:p>
            <a:pPr marL="152400" indent="0">
              <a:buNone/>
            </a:pPr>
            <a:endParaRPr lang="en-US" dirty="0"/>
          </a:p>
          <a:p>
            <a:pPr marL="15240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0831"/>
          <a:stretch/>
        </p:blipFill>
        <p:spPr>
          <a:xfrm>
            <a:off x="1308237" y="914328"/>
            <a:ext cx="5944430" cy="1172889"/>
          </a:xfrm>
          <a:prstGeom prst="rect">
            <a:avLst/>
          </a:prstGeom>
        </p:spPr>
      </p:pic>
    </p:spTree>
    <p:extLst>
      <p:ext uri="{BB962C8B-B14F-4D97-AF65-F5344CB8AC3E}">
        <p14:creationId xmlns:p14="http://schemas.microsoft.com/office/powerpoint/2010/main" val="2094164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IOT</a:t>
            </a:r>
            <a:endParaRPr dirty="0"/>
          </a:p>
        </p:txBody>
      </p:sp>
      <p:sp>
        <p:nvSpPr>
          <p:cNvPr id="1891" name="Google Shape;1891;p36"/>
          <p:cNvSpPr txBox="1">
            <a:spLocks noGrp="1"/>
          </p:cNvSpPr>
          <p:nvPr>
            <p:ph type="body" idx="1"/>
          </p:nvPr>
        </p:nvSpPr>
        <p:spPr>
          <a:xfrm>
            <a:off x="770704" y="1133061"/>
            <a:ext cx="5195820" cy="1133061"/>
          </a:xfrm>
          <a:prstGeom prst="rect">
            <a:avLst/>
          </a:prstGeom>
        </p:spPr>
        <p:txBody>
          <a:bodyPr spcFirstLastPara="1" wrap="square" lIns="91425" tIns="91425" rIns="91425" bIns="91425" anchor="ctr" anchorCtr="0">
            <a:noAutofit/>
          </a:bodyPr>
          <a:lstStyle/>
          <a:p>
            <a:pPr marL="0" indent="0">
              <a:buNone/>
            </a:pPr>
            <a:r>
              <a:rPr lang="en-US" sz="1400" dirty="0" err="1"/>
              <a:t>IoT</a:t>
            </a:r>
            <a:r>
              <a:rPr lang="en-US" sz="1400" dirty="0"/>
              <a:t> (Internet of Things) is an advanced automation and analytics system which exploits networking, sensing, big data, and artificial intelligence technology to deliver complete systems for a product or service.</a:t>
            </a:r>
          </a:p>
          <a:p>
            <a:pPr marL="0" lvl="0" indent="0" algn="l" rtl="0">
              <a:spcBef>
                <a:spcPts val="0"/>
              </a:spcBef>
              <a:spcAft>
                <a:spcPts val="0"/>
              </a:spcAft>
              <a:buNone/>
            </a:pPr>
            <a:endParaRPr dirty="0">
              <a:latin typeface="Barlow Semi Condensed"/>
              <a:ea typeface="Barlow Semi Condensed"/>
              <a:cs typeface="Barlow Semi Condensed"/>
              <a:sym typeface="Barlow Semi Condense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63" y="2364891"/>
            <a:ext cx="5534323" cy="223361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52400" indent="0">
              <a:buNone/>
            </a:pPr>
            <a:r>
              <a:rPr lang="en-US" sz="1400" dirty="0"/>
              <a:t>The </a:t>
            </a:r>
            <a:r>
              <a:rPr lang="en-US" sz="1400" dirty="0" err="1"/>
              <a:t>IoT</a:t>
            </a:r>
            <a:r>
              <a:rPr lang="en-US" sz="1400" dirty="0"/>
              <a:t> decision framework pays attention to six key decision areas in any </a:t>
            </a:r>
            <a:r>
              <a:rPr lang="en-US" sz="1400" dirty="0" err="1"/>
              <a:t>IoT</a:t>
            </a:r>
            <a:r>
              <a:rPr lang="en-US" sz="1400" dirty="0"/>
              <a:t> product. These decision areas are</a:t>
            </a:r>
            <a:r>
              <a:rPr lang="en-US" sz="1400" dirty="0" smtClean="0"/>
              <a:t>:</a:t>
            </a:r>
          </a:p>
          <a:p>
            <a:pPr marL="152400" indent="0">
              <a:buNone/>
            </a:pPr>
            <a:endParaRPr lang="en-US" sz="1400" dirty="0"/>
          </a:p>
          <a:p>
            <a:pPr lvl="0"/>
            <a:r>
              <a:rPr lang="en-US" sz="1400" b="1" dirty="0"/>
              <a:t>User Experience (UX) decision area</a:t>
            </a:r>
            <a:r>
              <a:rPr lang="en-US" sz="1400" dirty="0"/>
              <a:t> - concentrate about who are the users</a:t>
            </a:r>
          </a:p>
          <a:p>
            <a:pPr lvl="0"/>
            <a:r>
              <a:rPr lang="en-US" sz="1400" b="1" dirty="0"/>
              <a:t>Data decision area</a:t>
            </a:r>
            <a:r>
              <a:rPr lang="en-US" sz="1400" dirty="0"/>
              <a:t> - make the overall data strategy such as the data flow over the entire </a:t>
            </a:r>
            <a:r>
              <a:rPr lang="en-US" sz="1400" dirty="0" err="1"/>
              <a:t>IoT</a:t>
            </a:r>
            <a:r>
              <a:rPr lang="en-US" sz="1400" dirty="0"/>
              <a:t> stack to fulfill the user's requirements.</a:t>
            </a:r>
          </a:p>
          <a:p>
            <a:pPr lvl="0"/>
            <a:r>
              <a:rPr lang="en-US" sz="1400" b="1" dirty="0"/>
              <a:t>Business decision area - </a:t>
            </a:r>
            <a:r>
              <a:rPr lang="en-US" sz="1400" dirty="0"/>
              <a:t> make the decision how product or services will become financial potential, </a:t>
            </a:r>
            <a:r>
              <a:rPr lang="en-US" sz="1400" dirty="0" err="1"/>
              <a:t>IoT</a:t>
            </a:r>
            <a:r>
              <a:rPr lang="en-US" sz="1400" dirty="0"/>
              <a:t> Stack level are monetized about the costs of providing services</a:t>
            </a:r>
          </a:p>
          <a:p>
            <a:pPr lvl="0"/>
            <a:r>
              <a:rPr lang="en-US" sz="1400" b="1" dirty="0"/>
              <a:t>Technology decision area- </a:t>
            </a:r>
            <a:r>
              <a:rPr lang="en-US" sz="1400" dirty="0"/>
              <a:t> work with the technology for each layer to facilitate the final solution</a:t>
            </a:r>
          </a:p>
          <a:p>
            <a:pPr lvl="0"/>
            <a:r>
              <a:rPr lang="en-US" sz="1400" b="1" dirty="0"/>
              <a:t>Security decision area -   </a:t>
            </a:r>
            <a:r>
              <a:rPr lang="en-US" sz="1400" dirty="0"/>
              <a:t>important to decide and provide the security at each stage of the </a:t>
            </a:r>
            <a:r>
              <a:rPr lang="en-US" sz="1400" dirty="0" err="1"/>
              <a:t>IoT</a:t>
            </a:r>
            <a:r>
              <a:rPr lang="en-US" sz="1400" dirty="0"/>
              <a:t> Stack</a:t>
            </a:r>
          </a:p>
          <a:p>
            <a:pPr lvl="0"/>
            <a:r>
              <a:rPr lang="en-US" sz="1400" b="1" dirty="0"/>
              <a:t>Standards &amp; Regulations decision area </a:t>
            </a:r>
            <a:r>
              <a:rPr lang="en-US" sz="1400" dirty="0"/>
              <a:t>- last stage of </a:t>
            </a:r>
            <a:r>
              <a:rPr lang="en-US" sz="1400" dirty="0" err="1"/>
              <a:t>IoT</a:t>
            </a:r>
            <a:r>
              <a:rPr lang="en-US" sz="1400" dirty="0"/>
              <a:t> Decision Area, identify the standards and regulations of product or </a:t>
            </a:r>
            <a:r>
              <a:rPr lang="en-US" sz="1400" dirty="0" smtClean="0"/>
              <a:t>services</a:t>
            </a:r>
          </a:p>
          <a:p>
            <a:pPr marL="152400" lvl="0" indent="0">
              <a:buNone/>
            </a:pPr>
            <a:endParaRPr lang="en-US" sz="1400" dirty="0"/>
          </a:p>
          <a:p>
            <a:pPr marL="152400" indent="0">
              <a:buNone/>
            </a:pPr>
            <a:r>
              <a:rPr lang="en-US" sz="1400" dirty="0"/>
              <a:t>Each of these decision areas is evaluated at each of the </a:t>
            </a:r>
            <a:r>
              <a:rPr lang="en-US" sz="1400" dirty="0" err="1"/>
              <a:t>IoT</a:t>
            </a:r>
            <a:r>
              <a:rPr lang="en-US" sz="1400" dirty="0"/>
              <a:t> Technology Stack. </a:t>
            </a:r>
          </a:p>
          <a:p>
            <a:pPr marL="152400" indent="0">
              <a:buNone/>
            </a:pPr>
            <a:endParaRPr lang="en-US" dirty="0"/>
          </a:p>
        </p:txBody>
      </p:sp>
      <p:grpSp>
        <p:nvGrpSpPr>
          <p:cNvPr id="4" name="Google Shape;15201;p81"/>
          <p:cNvGrpSpPr/>
          <p:nvPr/>
        </p:nvGrpSpPr>
        <p:grpSpPr>
          <a:xfrm>
            <a:off x="512213" y="263026"/>
            <a:ext cx="793126" cy="810399"/>
            <a:chOff x="-1333200" y="2770450"/>
            <a:chExt cx="291450" cy="292225"/>
          </a:xfrm>
        </p:grpSpPr>
        <p:sp>
          <p:nvSpPr>
            <p:cNvPr id="5" name="Google Shape;15202;p81"/>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203;p81"/>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53126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0224" y="1726771"/>
            <a:ext cx="3904500" cy="1902000"/>
          </a:xfrm>
        </p:spPr>
        <p:txBody>
          <a:bodyPr/>
          <a:lstStyle/>
          <a:p>
            <a:pPr lvl="0"/>
            <a:r>
              <a:rPr lang="en-US" sz="4400" b="1" dirty="0"/>
              <a:t>Applications and Architecture </a:t>
            </a:r>
            <a:r>
              <a:rPr lang="en-US" sz="4400" b="1" dirty="0" smtClean="0"/>
              <a:t>Domain</a:t>
            </a:r>
            <a:endParaRPr lang="en-US" dirty="0"/>
          </a:p>
        </p:txBody>
      </p:sp>
    </p:spTree>
    <p:extLst>
      <p:ext uri="{BB962C8B-B14F-4D97-AF65-F5344CB8AC3E}">
        <p14:creationId xmlns:p14="http://schemas.microsoft.com/office/powerpoint/2010/main" val="3742325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1"/>
            <a:r>
              <a:rPr lang="en-US" b="1" dirty="0"/>
              <a:t>Residential Energy</a:t>
            </a:r>
            <a:r>
              <a:rPr lang="en-US" dirty="0"/>
              <a:t/>
            </a:r>
            <a:br>
              <a:rPr lang="en-US" dirty="0"/>
            </a:br>
            <a:endParaRPr lang="en-US" dirty="0"/>
          </a:p>
        </p:txBody>
      </p:sp>
      <p:sp>
        <p:nvSpPr>
          <p:cNvPr id="6" name="Text Placeholder 5"/>
          <p:cNvSpPr>
            <a:spLocks noGrp="1"/>
          </p:cNvSpPr>
          <p:nvPr>
            <p:ph type="body" idx="1"/>
          </p:nvPr>
        </p:nvSpPr>
        <p:spPr>
          <a:xfrm>
            <a:off x="681519" y="1080053"/>
            <a:ext cx="3082097" cy="3101008"/>
          </a:xfrm>
        </p:spPr>
        <p:txBody>
          <a:bodyPr/>
          <a:lstStyle/>
          <a:p>
            <a:pPr marL="152400" indent="0">
              <a:buNone/>
            </a:pPr>
            <a:r>
              <a:rPr lang="en-US" sz="1400" dirty="0" err="1"/>
              <a:t>IoT</a:t>
            </a:r>
            <a:r>
              <a:rPr lang="en-US" sz="1400" dirty="0"/>
              <a:t> provides a mature way to analyze and optimize the use of the device as well as the entire system of a home. It may be changing the device setting, simply switching on/off or dimming lights to optimize energy use.</a:t>
            </a:r>
          </a:p>
          <a:p>
            <a:pPr marL="15240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275" y="1199321"/>
            <a:ext cx="4046942" cy="3351921"/>
          </a:xfrm>
          <a:prstGeom prst="rect">
            <a:avLst/>
          </a:prstGeom>
        </p:spPr>
      </p:pic>
    </p:spTree>
    <p:extLst>
      <p:ext uri="{BB962C8B-B14F-4D97-AF65-F5344CB8AC3E}">
        <p14:creationId xmlns:p14="http://schemas.microsoft.com/office/powerpoint/2010/main" val="2546523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636502"/>
            <a:ext cx="6514411" cy="443550"/>
          </a:xfrm>
        </p:spPr>
        <p:txBody>
          <a:bodyPr/>
          <a:lstStyle/>
          <a:p>
            <a:pPr algn="l"/>
            <a:r>
              <a:rPr lang="en-US" sz="2000" dirty="0"/>
              <a:t>how </a:t>
            </a:r>
            <a:r>
              <a:rPr lang="en-US" sz="2000" dirty="0" err="1"/>
              <a:t>IoT</a:t>
            </a:r>
            <a:r>
              <a:rPr lang="en-US" sz="2000" dirty="0"/>
              <a:t> is used in residential energy processes</a:t>
            </a:r>
          </a:p>
        </p:txBody>
      </p:sp>
      <p:sp>
        <p:nvSpPr>
          <p:cNvPr id="3" name="Text Placeholder 2"/>
          <p:cNvSpPr>
            <a:spLocks noGrp="1"/>
          </p:cNvSpPr>
          <p:nvPr>
            <p:ph type="body" idx="1"/>
          </p:nvPr>
        </p:nvSpPr>
        <p:spPr>
          <a:xfrm>
            <a:off x="535745" y="1642481"/>
            <a:ext cx="6196359" cy="2485572"/>
          </a:xfrm>
        </p:spPr>
        <p:txBody>
          <a:bodyPr/>
          <a:lstStyle/>
          <a:p>
            <a:r>
              <a:rPr lang="en-US" sz="1400" dirty="0"/>
              <a:t>Smart Metering: </a:t>
            </a:r>
            <a:r>
              <a:rPr lang="en-US" sz="1400" dirty="0" err="1"/>
              <a:t>IoT</a:t>
            </a:r>
            <a:r>
              <a:rPr lang="en-US" sz="1400" dirty="0"/>
              <a:t>-enabled smart meters are used to measure and record electricity, gas, and water consumption in </a:t>
            </a:r>
            <a:r>
              <a:rPr lang="en-US" sz="1400" dirty="0" smtClean="0"/>
              <a:t>real-time.</a:t>
            </a:r>
          </a:p>
          <a:p>
            <a:r>
              <a:rPr lang="en-US" sz="1400" dirty="0"/>
              <a:t>Home Automation: </a:t>
            </a:r>
            <a:r>
              <a:rPr lang="en-US" sz="1400" dirty="0" err="1"/>
              <a:t>IoT</a:t>
            </a:r>
            <a:r>
              <a:rPr lang="en-US" sz="1400" dirty="0"/>
              <a:t> devices can automate various processes in homes, such as controlling lights, thermostats, and appliances </a:t>
            </a:r>
            <a:r>
              <a:rPr lang="en-US" sz="1400" dirty="0" smtClean="0"/>
              <a:t>remotely</a:t>
            </a:r>
          </a:p>
          <a:p>
            <a:r>
              <a:rPr lang="en-US" sz="1400" dirty="0"/>
              <a:t>Smart Thermostats: </a:t>
            </a:r>
            <a:r>
              <a:rPr lang="en-US" sz="1400" dirty="0" err="1"/>
              <a:t>IoT</a:t>
            </a:r>
            <a:r>
              <a:rPr lang="en-US" sz="1400" dirty="0"/>
              <a:t>-based smart thermostats learn household patterns and adjust temperature settings accordingly. They can be controlled remotely through smartphones, optimizing energy consumption for heating and cooling </a:t>
            </a:r>
            <a:r>
              <a:rPr lang="en-US" sz="1400" dirty="0" smtClean="0"/>
              <a:t>systems.</a:t>
            </a:r>
          </a:p>
          <a:p>
            <a:r>
              <a:rPr lang="en-US" sz="1400" dirty="0"/>
              <a:t>Energy Monitoring </a:t>
            </a:r>
            <a:r>
              <a:rPr lang="en-US" sz="1400" dirty="0" smtClean="0"/>
              <a:t>Systems</a:t>
            </a:r>
          </a:p>
          <a:p>
            <a:r>
              <a:rPr lang="en-US" sz="1400" dirty="0"/>
              <a:t>Demand Response: </a:t>
            </a:r>
            <a:r>
              <a:rPr lang="en-US" sz="1400" dirty="0" err="1"/>
              <a:t>IoT</a:t>
            </a:r>
            <a:r>
              <a:rPr lang="en-US" sz="1400" dirty="0"/>
              <a:t>-enabled demand response systems allow utility companies to communicate with home devices during peak demand </a:t>
            </a:r>
            <a:r>
              <a:rPr lang="en-US" sz="1400" dirty="0" smtClean="0"/>
              <a:t>periods</a:t>
            </a:r>
          </a:p>
          <a:p>
            <a:r>
              <a:rPr lang="en-US" sz="1400" dirty="0"/>
              <a:t>Predictive Maintenance: </a:t>
            </a:r>
            <a:r>
              <a:rPr lang="en-US" sz="1400" dirty="0" err="1"/>
              <a:t>IoT</a:t>
            </a:r>
            <a:r>
              <a:rPr lang="en-US" sz="1400" dirty="0"/>
              <a:t> sensors can monitor the health of appliances and notify homeowners about potential </a:t>
            </a:r>
            <a:r>
              <a:rPr lang="en-US" sz="1400" dirty="0" smtClean="0"/>
              <a:t>issues</a:t>
            </a:r>
          </a:p>
          <a:p>
            <a:r>
              <a:rPr lang="en-US" sz="1400" dirty="0"/>
              <a:t>Data Analytics: </a:t>
            </a:r>
            <a:r>
              <a:rPr lang="en-US" sz="1400" dirty="0" err="1"/>
              <a:t>IoT</a:t>
            </a:r>
            <a:r>
              <a:rPr lang="en-US" sz="1400" dirty="0"/>
              <a:t>-generated data is analyzed to identify trends and patterns in energy consumption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104" y="1729409"/>
            <a:ext cx="2126974" cy="2126974"/>
          </a:xfrm>
          <a:prstGeom prst="rect">
            <a:avLst/>
          </a:prstGeom>
        </p:spPr>
      </p:pic>
    </p:spTree>
    <p:extLst>
      <p:ext uri="{BB962C8B-B14F-4D97-AF65-F5344CB8AC3E}">
        <p14:creationId xmlns:p14="http://schemas.microsoft.com/office/powerpoint/2010/main" val="1246467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a:t>Biometrics Domain </a:t>
            </a:r>
            <a:r>
              <a:rPr lang="en-US" dirty="0"/>
              <a:t/>
            </a:r>
            <a:br>
              <a:rPr lang="en-US" dirty="0"/>
            </a:br>
            <a:endParaRPr lang="en-US" dirty="0"/>
          </a:p>
        </p:txBody>
      </p:sp>
      <p:sp>
        <p:nvSpPr>
          <p:cNvPr id="3" name="Text Placeholder 2"/>
          <p:cNvSpPr>
            <a:spLocks noGrp="1"/>
          </p:cNvSpPr>
          <p:nvPr>
            <p:ph type="body" idx="1"/>
          </p:nvPr>
        </p:nvSpPr>
        <p:spPr>
          <a:xfrm>
            <a:off x="489363" y="1131313"/>
            <a:ext cx="4785002" cy="3737902"/>
          </a:xfrm>
        </p:spPr>
        <p:txBody>
          <a:bodyPr/>
          <a:lstStyle/>
          <a:p>
            <a:pPr marL="323850" indent="-171450">
              <a:buFont typeface="Arial" panose="020B0604020202020204" pitchFamily="34" charset="0"/>
              <a:buChar char="•"/>
            </a:pPr>
            <a:r>
              <a:rPr lang="en-US" dirty="0" err="1" smtClean="0"/>
              <a:t>IoT</a:t>
            </a:r>
            <a:r>
              <a:rPr lang="en-US" dirty="0" smtClean="0"/>
              <a:t> </a:t>
            </a:r>
            <a:r>
              <a:rPr lang="en-US" dirty="0"/>
              <a:t>plays a vital role in the Biometrics security system such as a fingerprint system, voice recognition system, eye scanner system </a:t>
            </a:r>
            <a:r>
              <a:rPr lang="en-US" dirty="0" err="1" smtClean="0"/>
              <a:t>etc.Either</a:t>
            </a:r>
            <a:r>
              <a:rPr lang="en-US" dirty="0" smtClean="0"/>
              <a:t> </a:t>
            </a:r>
            <a:r>
              <a:rPr lang="en-US" dirty="0"/>
              <a:t>use a fingerprint sensor or an eye-scanning system, depends on organization to organization. </a:t>
            </a:r>
            <a:endParaRPr lang="en-US" dirty="0" smtClean="0"/>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smtClean="0"/>
              <a:t>When </a:t>
            </a:r>
            <a:r>
              <a:rPr lang="en-US" dirty="0"/>
              <a:t>a person presents its finger on the fingerprint scanner it scans the fingerprint and considers this as part of an enrollment process. From this fingerprint template, the device extracts certain key features which make different from others and stores it into a database. </a:t>
            </a:r>
            <a:endParaRPr lang="en-US" dirty="0" smtClean="0"/>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smtClean="0"/>
              <a:t>After </a:t>
            </a:r>
            <a:r>
              <a:rPr lang="en-US" dirty="0"/>
              <a:t>that, every time the same person place its finger on the top of this fingerprint scanner, it creates a template and compares this with all the templates that are present in the database. If it matches to correspondingly let's say giving that person an attendance or allows him to access a door, if it does not then it raises an alert</a:t>
            </a:r>
            <a:r>
              <a:rPr lang="en-US" dirty="0" smtClean="0"/>
              <a:t>. </a:t>
            </a:r>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smtClean="0"/>
              <a:t>This </a:t>
            </a:r>
            <a:r>
              <a:rPr lang="en-US" dirty="0"/>
              <a:t>biometric system can be fingerprint or eye scanning or it could be a combination of both. Voice recognition system is also one of the key products in the biometric domain.</a:t>
            </a:r>
          </a:p>
          <a:p>
            <a:pPr marL="323850" indent="-171450">
              <a:buFont typeface="Arial" panose="020B0604020202020204" pitchFamily="34" charset="0"/>
              <a:buChar char="•"/>
            </a:pPr>
            <a:endParaRPr lang="en-US" dirty="0"/>
          </a:p>
          <a:p>
            <a:pPr marL="152400" indent="0">
              <a:buNone/>
            </a:pP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321407" y="1633938"/>
            <a:ext cx="3577427" cy="2732653"/>
          </a:xfrm>
          <a:prstGeom prst="rect">
            <a:avLst/>
          </a:prstGeom>
        </p:spPr>
      </p:pic>
    </p:spTree>
    <p:extLst>
      <p:ext uri="{BB962C8B-B14F-4D97-AF65-F5344CB8AC3E}">
        <p14:creationId xmlns:p14="http://schemas.microsoft.com/office/powerpoint/2010/main" val="1964543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490728"/>
            <a:ext cx="5550938" cy="576000"/>
          </a:xfrm>
        </p:spPr>
        <p:txBody>
          <a:bodyPr/>
          <a:lstStyle/>
          <a:p>
            <a:pPr algn="l"/>
            <a:r>
              <a:rPr lang="en-US" sz="2000" b="1" dirty="0" err="1"/>
              <a:t>IoT</a:t>
            </a:r>
            <a:r>
              <a:rPr lang="en-US" sz="2000" b="1" dirty="0"/>
              <a:t> in Security Camera &amp; Door Unlock System</a:t>
            </a:r>
            <a:endParaRPr lang="en-US" sz="2000"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3276"/>
          <a:stretch/>
        </p:blipFill>
        <p:spPr bwMode="auto">
          <a:xfrm>
            <a:off x="1191949" y="1202039"/>
            <a:ext cx="6481059" cy="3489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0862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520" y="774463"/>
            <a:ext cx="4254915" cy="3529500"/>
          </a:xfrm>
        </p:spPr>
        <p:txBody>
          <a:bodyPr/>
          <a:lstStyle/>
          <a:p>
            <a:r>
              <a:rPr lang="en-US" dirty="0"/>
              <a:t>Place a camera on the top foot of the door which in turn clicks the photo of a person who comes into frame. </a:t>
            </a:r>
            <a:endParaRPr lang="en-US" dirty="0" smtClean="0"/>
          </a:p>
          <a:p>
            <a:endParaRPr lang="en-US" dirty="0"/>
          </a:p>
          <a:p>
            <a:r>
              <a:rPr lang="en-US" dirty="0"/>
              <a:t>Now, this photo is sent to an analytical system which in turn compares this with all the photos it possesses to identify whether to let the user open the door or not</a:t>
            </a:r>
            <a:r>
              <a:rPr lang="en-US" dirty="0" smtClean="0"/>
              <a:t>.</a:t>
            </a:r>
          </a:p>
          <a:p>
            <a:endParaRPr lang="en-US" dirty="0"/>
          </a:p>
          <a:p>
            <a:r>
              <a:rPr lang="en-US" dirty="0"/>
              <a:t>Now, if it does not find the photo of that person then it can notify the concern that a person is trying to access this door would you like to authorize this person? or would you like to deny the access to this person</a:t>
            </a:r>
            <a:r>
              <a:rPr lang="en-US" dirty="0" smtClean="0"/>
              <a:t>?</a:t>
            </a:r>
          </a:p>
          <a:p>
            <a:endParaRPr lang="en-US" dirty="0"/>
          </a:p>
          <a:p>
            <a:r>
              <a:rPr lang="en-US" dirty="0"/>
              <a:t>Usually, the Security Camera and a Door unlock system is used in the areas where you have highly sensitive information stored. </a:t>
            </a:r>
            <a:endParaRPr lang="en-US" dirty="0" smtClean="0"/>
          </a:p>
          <a:p>
            <a:endParaRPr lang="en-US" dirty="0"/>
          </a:p>
          <a:p>
            <a:r>
              <a:rPr lang="en-US" dirty="0"/>
              <a:t>Another usage of the security camera and door unlock system can be at our homes when we want to identify who comes to our home when we are not there and either decide to give them access to our home or not</a:t>
            </a:r>
            <a:r>
              <a:rPr lang="en-US" dirty="0" smtClean="0"/>
              <a:t>.</a:t>
            </a:r>
          </a:p>
          <a:p>
            <a:endParaRPr lang="en-US" dirty="0" smtClean="0"/>
          </a:p>
          <a:p>
            <a:r>
              <a:rPr lang="en-US" dirty="0" smtClean="0"/>
              <a:t>Also we can use AI for recognize the person</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777" y="1502230"/>
            <a:ext cx="3897416" cy="2340901"/>
          </a:xfrm>
          <a:prstGeom prst="rect">
            <a:avLst/>
          </a:prstGeom>
        </p:spPr>
      </p:pic>
    </p:spTree>
    <p:extLst>
      <p:ext uri="{BB962C8B-B14F-4D97-AF65-F5344CB8AC3E}">
        <p14:creationId xmlns:p14="http://schemas.microsoft.com/office/powerpoint/2010/main" val="2473457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437719"/>
            <a:ext cx="4087500" cy="576000"/>
          </a:xfrm>
        </p:spPr>
        <p:txBody>
          <a:bodyPr/>
          <a:lstStyle/>
          <a:p>
            <a:pPr algn="l"/>
            <a:r>
              <a:rPr lang="en-US" b="1" dirty="0"/>
              <a:t>Smart City</a:t>
            </a:r>
            <a:endParaRPr lang="en-US" dirty="0"/>
          </a:p>
        </p:txBody>
      </p:sp>
      <p:sp>
        <p:nvSpPr>
          <p:cNvPr id="3" name="Text Placeholder 2"/>
          <p:cNvSpPr>
            <a:spLocks noGrp="1"/>
          </p:cNvSpPr>
          <p:nvPr>
            <p:ph type="body" idx="1"/>
          </p:nvPr>
        </p:nvSpPr>
        <p:spPr>
          <a:xfrm>
            <a:off x="714650" y="867228"/>
            <a:ext cx="2843559" cy="3529500"/>
          </a:xfrm>
        </p:spPr>
        <p:txBody>
          <a:bodyPr/>
          <a:lstStyle/>
          <a:p>
            <a:pPr marL="152400" indent="0">
              <a:buNone/>
            </a:pPr>
            <a:r>
              <a:rPr lang="en-US" sz="1400" dirty="0"/>
              <a:t>The smart city is an evolution of a smart home. Here, it is not just the sensors of a single home that is connected, here its correlation or a network or a connection between various organizations, various domains as well as multiple segments of that city as a whole. In the smart city, the life of every single dependent becomes more comfortable and in tune really help to develop that city to greater extends as such.</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558209" y="1443228"/>
            <a:ext cx="5260355" cy="3282633"/>
          </a:xfrm>
          <a:prstGeom prst="rect">
            <a:avLst/>
          </a:prstGeom>
        </p:spPr>
      </p:pic>
      <p:grpSp>
        <p:nvGrpSpPr>
          <p:cNvPr id="5" name="Google Shape;4506;p64"/>
          <p:cNvGrpSpPr/>
          <p:nvPr/>
        </p:nvGrpSpPr>
        <p:grpSpPr>
          <a:xfrm>
            <a:off x="3558209" y="76724"/>
            <a:ext cx="1951492" cy="1581008"/>
            <a:chOff x="556125" y="238075"/>
            <a:chExt cx="6466175" cy="5235125"/>
          </a:xfrm>
        </p:grpSpPr>
        <p:sp>
          <p:nvSpPr>
            <p:cNvPr id="6"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5012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424467"/>
            <a:ext cx="4087500" cy="576000"/>
          </a:xfrm>
        </p:spPr>
        <p:txBody>
          <a:bodyPr/>
          <a:lstStyle/>
          <a:p>
            <a:pPr lvl="1" algn="l"/>
            <a:r>
              <a:rPr lang="en-US" b="1" dirty="0"/>
              <a:t>Smart Agriculture Domain</a:t>
            </a:r>
            <a:r>
              <a:rPr lang="en-US" dirty="0"/>
              <a:t/>
            </a:r>
            <a:br>
              <a:rPr lang="en-US" dirty="0"/>
            </a:br>
            <a:endParaRPr lang="en-US" dirty="0"/>
          </a:p>
        </p:txBody>
      </p:sp>
      <p:sp>
        <p:nvSpPr>
          <p:cNvPr id="3" name="Text Placeholder 2"/>
          <p:cNvSpPr>
            <a:spLocks noGrp="1"/>
          </p:cNvSpPr>
          <p:nvPr>
            <p:ph type="body" idx="1"/>
          </p:nvPr>
        </p:nvSpPr>
        <p:spPr>
          <a:xfrm>
            <a:off x="714650" y="1152150"/>
            <a:ext cx="4003124" cy="3529500"/>
          </a:xfrm>
        </p:spPr>
        <p:txBody>
          <a:bodyPr/>
          <a:lstStyle/>
          <a:p>
            <a:r>
              <a:rPr lang="en-US" dirty="0" err="1"/>
              <a:t>IoT</a:t>
            </a:r>
            <a:r>
              <a:rPr lang="en-US" dirty="0"/>
              <a:t> system plays vital role for soil and crop monitoring and provides a proper solution accordingly.</a:t>
            </a:r>
          </a:p>
          <a:p>
            <a:r>
              <a:rPr lang="en-US" dirty="0"/>
              <a:t>Using smart farming through </a:t>
            </a:r>
            <a:r>
              <a:rPr lang="en-US" dirty="0" err="1"/>
              <a:t>IoT</a:t>
            </a:r>
            <a:r>
              <a:rPr lang="en-US" dirty="0"/>
              <a:t> technologies helps farmer to reduce waste generation and increase the productivity.</a:t>
            </a:r>
          </a:p>
          <a:p>
            <a:r>
              <a:rPr lang="en-US" dirty="0"/>
              <a:t>There are several </a:t>
            </a:r>
            <a:r>
              <a:rPr lang="en-US" dirty="0" err="1"/>
              <a:t>IoT</a:t>
            </a:r>
            <a:r>
              <a:rPr lang="en-US" dirty="0"/>
              <a:t> technologies available that work on agriculture domain. Some of them are</a:t>
            </a:r>
            <a:r>
              <a:rPr lang="en-US" dirty="0" smtClean="0"/>
              <a:t>:</a:t>
            </a:r>
          </a:p>
          <a:p>
            <a:endParaRPr lang="en-US" dirty="0"/>
          </a:p>
          <a:p>
            <a:pPr marL="323850" lvl="0" indent="-171450">
              <a:buFont typeface="Arial" panose="020B0604020202020204" pitchFamily="34" charset="0"/>
              <a:buChar char="•"/>
            </a:pPr>
            <a:r>
              <a:rPr lang="en-US" dirty="0"/>
              <a:t>Drones for field monitoring</a:t>
            </a:r>
          </a:p>
          <a:p>
            <a:pPr marL="323850" lvl="0" indent="-171450">
              <a:buFont typeface="Arial" panose="020B0604020202020204" pitchFamily="34" charset="0"/>
              <a:buChar char="•"/>
            </a:pPr>
            <a:r>
              <a:rPr lang="en-US" dirty="0"/>
              <a:t>Sensor for soil monitoring</a:t>
            </a:r>
          </a:p>
          <a:p>
            <a:pPr marL="323850" lvl="0" indent="-171450">
              <a:buFont typeface="Arial" panose="020B0604020202020204" pitchFamily="34" charset="0"/>
              <a:buChar char="•"/>
            </a:pPr>
            <a:r>
              <a:rPr lang="en-US" dirty="0"/>
              <a:t>Water pump for water sully</a:t>
            </a:r>
          </a:p>
          <a:p>
            <a:pPr marL="323850" lvl="0" indent="-171450">
              <a:buFont typeface="Arial" panose="020B0604020202020204" pitchFamily="34" charset="0"/>
              <a:buChar char="•"/>
            </a:pPr>
            <a:r>
              <a:rPr lang="en-US" dirty="0"/>
              <a:t>Machines for routine operation</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069605" y="1413041"/>
            <a:ext cx="3517804" cy="3314992"/>
          </a:xfrm>
          <a:prstGeom prst="rect">
            <a:avLst/>
          </a:prstGeom>
        </p:spPr>
      </p:pic>
    </p:spTree>
    <p:extLst>
      <p:ext uri="{BB962C8B-B14F-4D97-AF65-F5344CB8AC3E}">
        <p14:creationId xmlns:p14="http://schemas.microsoft.com/office/powerpoint/2010/main" val="455004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49" y="450972"/>
            <a:ext cx="6408393" cy="576000"/>
          </a:xfrm>
        </p:spPr>
        <p:txBody>
          <a:bodyPr/>
          <a:lstStyle/>
          <a:p>
            <a:pPr lvl="2" algn="l"/>
            <a:r>
              <a:rPr lang="en-US" b="1" dirty="0" smtClean="0"/>
              <a:t> </a:t>
            </a:r>
            <a:r>
              <a:rPr lang="en-US" b="1" dirty="0"/>
              <a:t>Smart Agriculture </a:t>
            </a:r>
            <a:r>
              <a:rPr lang="en-US" b="1" dirty="0" smtClean="0"/>
              <a:t>-Smart </a:t>
            </a:r>
            <a:r>
              <a:rPr lang="en-US" b="1" dirty="0"/>
              <a:t>Irrigation System</a:t>
            </a:r>
            <a:r>
              <a:rPr lang="en-US" dirty="0"/>
              <a:t/>
            </a:r>
            <a:br>
              <a:rPr lang="en-US" dirty="0"/>
            </a:br>
            <a:endParaRPr lang="en-US" dirty="0"/>
          </a:p>
        </p:txBody>
      </p:sp>
      <p:pic>
        <p:nvPicPr>
          <p:cNvPr id="4" name="Picture 3"/>
          <p:cNvPicPr/>
          <p:nvPr/>
        </p:nvPicPr>
        <p:blipFill rotWithShape="1">
          <a:blip r:embed="rId2"/>
          <a:srcRect l="53846" t="18865" r="1469" b="12990"/>
          <a:stretch/>
        </p:blipFill>
        <p:spPr bwMode="auto">
          <a:xfrm>
            <a:off x="957828" y="1132231"/>
            <a:ext cx="7437425" cy="36849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4328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lvl="0"/>
            <a:r>
              <a:rPr lang="en" dirty="0" smtClean="0"/>
              <a:t>IOT World- </a:t>
            </a:r>
            <a:r>
              <a:rPr lang="en-US" dirty="0"/>
              <a:t>Enterprise </a:t>
            </a:r>
            <a:r>
              <a:rPr lang="en-US" dirty="0" err="1"/>
              <a:t>IoT</a:t>
            </a:r>
            <a:r>
              <a:rPr lang="en-US" dirty="0"/>
              <a:t> market</a:t>
            </a:r>
            <a:endParaRPr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681" t="20806" r="9577" b="10714"/>
          <a:stretch/>
        </p:blipFill>
        <p:spPr>
          <a:xfrm>
            <a:off x="1292086" y="1219200"/>
            <a:ext cx="6907441" cy="2829339"/>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In the smart irrigation system, </a:t>
            </a:r>
            <a:r>
              <a:rPr lang="en-US" dirty="0" err="1"/>
              <a:t>IoT</a:t>
            </a:r>
            <a:r>
              <a:rPr lang="en-US" dirty="0"/>
              <a:t> checks the moisture level in the environment or in the water lanes that the farmer has created.</a:t>
            </a:r>
          </a:p>
          <a:p>
            <a:r>
              <a:rPr lang="en-US" dirty="0"/>
              <a:t>Usually, the two main </a:t>
            </a:r>
            <a:r>
              <a:rPr lang="en-US" dirty="0" err="1"/>
              <a:t>IoT</a:t>
            </a:r>
            <a:r>
              <a:rPr lang="en-US" dirty="0"/>
              <a:t> devices that used here is the Arduino board and the Raspberry Pi. The Raspberry Pi becomes the main processing unit, and an Arduino board is placed from each of water channels. These Arduino boards themselves connect to multiple sensors which are part of this water channel so what these sensors check the moisture present in these lanes as such.</a:t>
            </a:r>
          </a:p>
          <a:p>
            <a:r>
              <a:rPr lang="en-US" dirty="0"/>
              <a:t>specific lane does not meet the minimum required moisture then the Arduino board would send a signal to the Raspberry Pi. Again all these devices are connected on the same wireless router network, and the Raspberry Pi would identify the lack of moisture and pass a signal to the relay. The relay, in turn, would initiate the water pump and the water would be parked now to ensure that water is not wasted. The smart irrigation system would be a gate control system and only that gate will open where the moister is less. Once the sensors detect that the moisture level has gone beyond the required limit, it would again transmit another signal to the Raspberry Pi asking it to stop the pump as well. So, this helps a farmer to save a lot of water and also makes life quite easier as well. So, after this, the farmer only task is to either setting up new plans or creating new water channels.</a:t>
            </a:r>
          </a:p>
          <a:p>
            <a:endParaRPr lang="en-US" dirty="0"/>
          </a:p>
        </p:txBody>
      </p:sp>
    </p:spTree>
    <p:extLst>
      <p:ext uri="{BB962C8B-B14F-4D97-AF65-F5344CB8AC3E}">
        <p14:creationId xmlns:p14="http://schemas.microsoft.com/office/powerpoint/2010/main" val="392032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338328"/>
            <a:ext cx="4087500" cy="576000"/>
          </a:xfrm>
        </p:spPr>
        <p:txBody>
          <a:bodyPr/>
          <a:lstStyle/>
          <a:p>
            <a:pPr lvl="1" algn="l"/>
            <a:r>
              <a:rPr lang="en-US" b="1" dirty="0"/>
              <a:t>Healthcare System</a:t>
            </a:r>
            <a:r>
              <a:rPr lang="en-US" dirty="0"/>
              <a:t/>
            </a:r>
            <a:br>
              <a:rPr lang="en-US" dirty="0"/>
            </a:br>
            <a:endParaRPr lang="en-US" dirty="0"/>
          </a:p>
        </p:txBody>
      </p:sp>
      <p:sp>
        <p:nvSpPr>
          <p:cNvPr id="3" name="Text Placeholder 2"/>
          <p:cNvSpPr>
            <a:spLocks noGrp="1"/>
          </p:cNvSpPr>
          <p:nvPr>
            <p:ph type="body" idx="1"/>
          </p:nvPr>
        </p:nvSpPr>
        <p:spPr>
          <a:xfrm>
            <a:off x="714650" y="1152150"/>
            <a:ext cx="3353767" cy="3373467"/>
          </a:xfrm>
        </p:spPr>
        <p:txBody>
          <a:bodyPr/>
          <a:lstStyle/>
          <a:p>
            <a:pPr marL="152400" indent="0">
              <a:buNone/>
            </a:pPr>
            <a:r>
              <a:rPr lang="en-US" dirty="0"/>
              <a:t>Remote monitoring to smart sensors to medical device integration. It keeps the patients safe and healthy as well as improves the physician delivers care towards the patients. Healthcare devices collect diverse data from a large set of real-world cases that increases the accuracy and the size of medical data</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280590" y="1302735"/>
            <a:ext cx="4280314" cy="3693334"/>
          </a:xfrm>
          <a:prstGeom prst="rect">
            <a:avLst/>
          </a:prstGeom>
        </p:spPr>
      </p:pic>
    </p:spTree>
    <p:extLst>
      <p:ext uri="{BB962C8B-B14F-4D97-AF65-F5344CB8AC3E}">
        <p14:creationId xmlns:p14="http://schemas.microsoft.com/office/powerpoint/2010/main" val="154536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2702" y="2109785"/>
            <a:ext cx="7965524" cy="3108580"/>
          </a:xfrm>
        </p:spPr>
        <p:txBody>
          <a:bodyPr/>
          <a:lstStyle/>
          <a:p>
            <a:pPr lvl="0"/>
            <a:r>
              <a:rPr lang="en-US" b="1" dirty="0"/>
              <a:t>Product Infrastructure</a:t>
            </a:r>
            <a:r>
              <a:rPr lang="en-US" dirty="0"/>
              <a:t>: </a:t>
            </a:r>
            <a:r>
              <a:rPr lang="en-US" dirty="0" err="1"/>
              <a:t>IoT</a:t>
            </a:r>
            <a:r>
              <a:rPr lang="en-US" dirty="0"/>
              <a:t> product infrastructure such as hardware/software component read the sensors signals and display them to a dedicated device.</a:t>
            </a:r>
          </a:p>
          <a:p>
            <a:pPr lvl="0"/>
            <a:r>
              <a:rPr lang="en-US" b="1" dirty="0"/>
              <a:t>Sensors</a:t>
            </a:r>
            <a:r>
              <a:rPr lang="en-US" dirty="0"/>
              <a:t>: </a:t>
            </a:r>
            <a:r>
              <a:rPr lang="en-US" dirty="0" err="1"/>
              <a:t>IoT</a:t>
            </a:r>
            <a:r>
              <a:rPr lang="en-US" dirty="0"/>
              <a:t> in healthcare has different sensors devices such as pulse-oximeter, electrocardiogram, thermometer, fluid level sensor, sphygmomanometer (blood pressure) that read the current patient situation (data).</a:t>
            </a:r>
          </a:p>
          <a:p>
            <a:pPr lvl="0"/>
            <a:r>
              <a:rPr lang="en-US" b="1" dirty="0"/>
              <a:t>Connectivity</a:t>
            </a:r>
            <a:r>
              <a:rPr lang="en-US" dirty="0"/>
              <a:t>: </a:t>
            </a:r>
            <a:r>
              <a:rPr lang="en-US" dirty="0" err="1"/>
              <a:t>IoT</a:t>
            </a:r>
            <a:r>
              <a:rPr lang="en-US" dirty="0"/>
              <a:t> system provides better connectivity (using Bluetooth, </a:t>
            </a:r>
            <a:r>
              <a:rPr lang="en-US" dirty="0" err="1"/>
              <a:t>WiFi</a:t>
            </a:r>
            <a:r>
              <a:rPr lang="en-US" dirty="0"/>
              <a:t>, etc.) of devices or sensors from microcontroller to server and vice-versa to read data.</a:t>
            </a:r>
          </a:p>
          <a:p>
            <a:pPr lvl="0"/>
            <a:r>
              <a:rPr lang="en-US" b="1" dirty="0"/>
              <a:t>Analytics</a:t>
            </a:r>
            <a:r>
              <a:rPr lang="en-US" dirty="0"/>
              <a:t>: Healthcare system analyzes the data from sensors and correlates to get healthy parameters of the patient and on the basis of analyze data they can upgrade the patient health.</a:t>
            </a:r>
          </a:p>
          <a:p>
            <a:pPr lvl="0"/>
            <a:r>
              <a:rPr lang="en-US" b="1" dirty="0"/>
              <a:t>Application Platform</a:t>
            </a:r>
            <a:r>
              <a:rPr lang="en-US" dirty="0"/>
              <a:t>: </a:t>
            </a:r>
            <a:r>
              <a:rPr lang="en-US" dirty="0" err="1"/>
              <a:t>IoT</a:t>
            </a:r>
            <a:r>
              <a:rPr lang="en-US" dirty="0"/>
              <a:t> system access information to healthcare professionals on their monitor device for all patients with all details.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214" b="21932"/>
          <a:stretch/>
        </p:blipFill>
        <p:spPr>
          <a:xfrm>
            <a:off x="788505" y="271670"/>
            <a:ext cx="5459895" cy="2176045"/>
          </a:xfrm>
          <a:prstGeom prst="rect">
            <a:avLst/>
          </a:prstGeom>
        </p:spPr>
      </p:pic>
    </p:spTree>
    <p:extLst>
      <p:ext uri="{BB962C8B-B14F-4D97-AF65-F5344CB8AC3E}">
        <p14:creationId xmlns:p14="http://schemas.microsoft.com/office/powerpoint/2010/main" val="10207736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417842"/>
            <a:ext cx="4087500" cy="576000"/>
          </a:xfrm>
        </p:spPr>
        <p:txBody>
          <a:bodyPr/>
          <a:lstStyle/>
          <a:p>
            <a:pPr lvl="1" algn="l"/>
            <a:r>
              <a:rPr lang="en-US" b="1" dirty="0"/>
              <a:t>Transportation</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14649" y="1245634"/>
            <a:ext cx="5275333" cy="302156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209802" y="1464960"/>
            <a:ext cx="2503502" cy="2848624"/>
          </a:xfrm>
          <a:prstGeom prst="rect">
            <a:avLst/>
          </a:prstGeom>
        </p:spPr>
      </p:pic>
    </p:spTree>
    <p:extLst>
      <p:ext uri="{BB962C8B-B14F-4D97-AF65-F5344CB8AC3E}">
        <p14:creationId xmlns:p14="http://schemas.microsoft.com/office/powerpoint/2010/main" val="2260410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885" y="509420"/>
            <a:ext cx="5613263" cy="3529500"/>
          </a:xfrm>
        </p:spPr>
        <p:txBody>
          <a:bodyPr/>
          <a:lstStyle/>
          <a:p>
            <a:pPr marL="152400" indent="0">
              <a:buNone/>
            </a:pPr>
            <a:r>
              <a:rPr lang="en-US" sz="1400" dirty="0" err="1"/>
              <a:t>IoT</a:t>
            </a:r>
            <a:r>
              <a:rPr lang="en-US" sz="1400" dirty="0"/>
              <a:t> plays an important role in all the field of transportation as air-transportation, water-transportation, and land transportation. All the component of these transportation fields is built with smart devices (sensors, processors) and interconnected through cloud server or different servers that transmit data to networks</a:t>
            </a:r>
            <a:r>
              <a:rPr lang="en-US" sz="1400" dirty="0" smtClean="0"/>
              <a:t>.</a:t>
            </a:r>
          </a:p>
          <a:p>
            <a:pPr marL="152400" indent="0">
              <a:buNone/>
            </a:pPr>
            <a:endParaRPr lang="en-US" sz="1400" dirty="0"/>
          </a:p>
          <a:p>
            <a:pPr marL="152400" indent="0">
              <a:buNone/>
            </a:pPr>
            <a:endParaRPr lang="en-US" sz="1400" dirty="0"/>
          </a:p>
          <a:p>
            <a:pPr marL="152400" indent="0">
              <a:buNone/>
            </a:pPr>
            <a:r>
              <a:rPr lang="en-US" sz="1400" dirty="0" err="1"/>
              <a:t>IoT</a:t>
            </a:r>
            <a:r>
              <a:rPr lang="en-US" sz="1400" dirty="0"/>
              <a:t> in transportation is not only for traveling from one place to another, but it also makes safer, greener and more convenient. For example, a smart car performs work simultaneously such as navigation, communication, entertainment, efficient, more reliable travel. </a:t>
            </a:r>
            <a:r>
              <a:rPr lang="en-US" sz="1400" dirty="0" err="1"/>
              <a:t>IoT</a:t>
            </a:r>
            <a:r>
              <a:rPr lang="en-US" sz="1400" dirty="0"/>
              <a:t> facilitates travelers to remain seamlessly connected to every means of travel. The vehicle is connected with the variety of wireless standards to the internet such as Bluetooth, Wi-Fi, 3G, 4G, intelligent traffic system, and even to other vehicles.</a:t>
            </a:r>
          </a:p>
          <a:p>
            <a:pPr marL="15240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845"/>
          <a:stretch/>
        </p:blipFill>
        <p:spPr>
          <a:xfrm>
            <a:off x="5827757" y="2888973"/>
            <a:ext cx="3183885" cy="1914939"/>
          </a:xfrm>
          <a:prstGeom prst="rect">
            <a:avLst/>
          </a:prstGeom>
        </p:spPr>
      </p:pic>
    </p:spTree>
    <p:extLst>
      <p:ext uri="{BB962C8B-B14F-4D97-AF65-F5344CB8AC3E}">
        <p14:creationId xmlns:p14="http://schemas.microsoft.com/office/powerpoint/2010/main" val="1005925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50" y="384710"/>
            <a:ext cx="5887262" cy="576000"/>
          </a:xfrm>
        </p:spPr>
        <p:txBody>
          <a:bodyPr/>
          <a:lstStyle/>
          <a:p>
            <a:pPr lvl="2" algn="l"/>
            <a:r>
              <a:rPr lang="en-US" b="1" dirty="0"/>
              <a:t>Traffic Monitoring and Avoid Collision</a:t>
            </a:r>
            <a:r>
              <a:rPr lang="en-US" dirty="0"/>
              <a:t/>
            </a:r>
            <a:br>
              <a:rPr lang="en-US" dirty="0"/>
            </a:br>
            <a:endParaRPr lang="en-US" dirty="0"/>
          </a:p>
        </p:txBody>
      </p:sp>
      <p:sp>
        <p:nvSpPr>
          <p:cNvPr id="3" name="Text Placeholder 2"/>
          <p:cNvSpPr>
            <a:spLocks noGrp="1"/>
          </p:cNvSpPr>
          <p:nvPr>
            <p:ph type="body" idx="1"/>
          </p:nvPr>
        </p:nvSpPr>
        <p:spPr>
          <a:xfrm>
            <a:off x="714650" y="1013002"/>
            <a:ext cx="7210150" cy="1306128"/>
          </a:xfrm>
        </p:spPr>
        <p:txBody>
          <a:bodyPr/>
          <a:lstStyle/>
          <a:p>
            <a:pPr marL="152400" indent="0">
              <a:buNone/>
            </a:pPr>
            <a:r>
              <a:rPr lang="en-US" dirty="0"/>
              <a:t>Sensors built inside or outside a vehicle suggest lane departure and continuously monitor object at all side to avoid the collision. </a:t>
            </a:r>
            <a:r>
              <a:rPr lang="en-US" dirty="0" err="1"/>
              <a:t>IoT</a:t>
            </a:r>
            <a:r>
              <a:rPr lang="en-US" dirty="0"/>
              <a:t> component of transportation does not only mean within the vehicle, but it extends beyond car to communicate other, enabling automate real-time decision to optimize travel. For example, traffic monitoring camera identifies the accident or traffic conjunction and send an alert message to the nearest traffic control room and send current traffic conjunction information to other near vehicles to divert their route.</a:t>
            </a:r>
          </a:p>
          <a:p>
            <a:pPr marL="15240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72479" y="2165349"/>
            <a:ext cx="5085522" cy="2625312"/>
          </a:xfrm>
          <a:prstGeom prst="rect">
            <a:avLst/>
          </a:prstGeom>
        </p:spPr>
      </p:pic>
    </p:spTree>
    <p:extLst>
      <p:ext uri="{BB962C8B-B14F-4D97-AF65-F5344CB8AC3E}">
        <p14:creationId xmlns:p14="http://schemas.microsoft.com/office/powerpoint/2010/main" val="1088323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12902" y="1892423"/>
            <a:ext cx="4704124" cy="1902000"/>
          </a:xfrm>
        </p:spPr>
        <p:txBody>
          <a:bodyPr/>
          <a:lstStyle/>
          <a:p>
            <a:pPr lvl="0"/>
            <a:r>
              <a:rPr lang="en-US" sz="4400" b="1" dirty="0"/>
              <a:t>IIOT - The industrial internet of things</a:t>
            </a:r>
            <a:r>
              <a:rPr lang="en-US" dirty="0"/>
              <a:t/>
            </a:r>
            <a:br>
              <a:rPr lang="en-US" dirty="0"/>
            </a:br>
            <a:endParaRPr lang="en-US" sz="4400" dirty="0"/>
          </a:p>
        </p:txBody>
      </p:sp>
    </p:spTree>
    <p:extLst>
      <p:ext uri="{BB962C8B-B14F-4D97-AF65-F5344CB8AC3E}">
        <p14:creationId xmlns:p14="http://schemas.microsoft.com/office/powerpoint/2010/main" val="1649085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378084"/>
            <a:ext cx="6319565" cy="576000"/>
          </a:xfrm>
        </p:spPr>
        <p:txBody>
          <a:bodyPr/>
          <a:lstStyle/>
          <a:p>
            <a:pPr lvl="1" algn="l"/>
            <a:r>
              <a:rPr lang="en-US" sz="2400" b="1" dirty="0"/>
              <a:t>Building IOT Real-time monitoring system with PLC</a:t>
            </a: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961" y="954084"/>
            <a:ext cx="1863254" cy="122582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385" b="18577"/>
          <a:stretch/>
        </p:blipFill>
        <p:spPr>
          <a:xfrm>
            <a:off x="784873" y="841512"/>
            <a:ext cx="3873266" cy="14776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378" y="2387836"/>
            <a:ext cx="4743501" cy="2645058"/>
          </a:xfrm>
          <a:prstGeom prst="rect">
            <a:avLst/>
          </a:prstGeom>
        </p:spPr>
      </p:pic>
    </p:spTree>
    <p:extLst>
      <p:ext uri="{BB962C8B-B14F-4D97-AF65-F5344CB8AC3E}">
        <p14:creationId xmlns:p14="http://schemas.microsoft.com/office/powerpoint/2010/main" val="39451668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2737" y="901147"/>
            <a:ext cx="7705500" cy="4346714"/>
          </a:xfrm>
        </p:spPr>
        <p:txBody>
          <a:bodyPr/>
          <a:lstStyle/>
          <a:p>
            <a:r>
              <a:rPr lang="en-US" dirty="0"/>
              <a:t>Define Project </a:t>
            </a:r>
            <a:r>
              <a:rPr lang="en-US" dirty="0" smtClean="0"/>
              <a:t>Requirements-</a:t>
            </a:r>
            <a:r>
              <a:rPr lang="en-US" dirty="0"/>
              <a:t> : Determine the specific industrial process or application you want to monitor and control</a:t>
            </a:r>
            <a:endParaRPr lang="en-US" dirty="0" smtClean="0"/>
          </a:p>
          <a:p>
            <a:r>
              <a:rPr lang="en-US" dirty="0" smtClean="0"/>
              <a:t>Select PLC Hardware - </a:t>
            </a:r>
            <a:r>
              <a:rPr lang="en-US" dirty="0"/>
              <a:t>Choose a suitable PLC with the required input/output (I/O) capabilities to interface with sensors and actuators. Ensure that the PLC supports communication protocols like Modbus or Ethernet/IP for </a:t>
            </a:r>
            <a:r>
              <a:rPr lang="en-US" dirty="0" err="1"/>
              <a:t>IoT</a:t>
            </a:r>
            <a:r>
              <a:rPr lang="en-US" dirty="0"/>
              <a:t> integration</a:t>
            </a:r>
            <a:r>
              <a:rPr lang="en-US" dirty="0" smtClean="0"/>
              <a:t>.</a:t>
            </a:r>
          </a:p>
          <a:p>
            <a:r>
              <a:rPr lang="en-US" dirty="0" smtClean="0"/>
              <a:t>Choose </a:t>
            </a:r>
            <a:r>
              <a:rPr lang="en-US" dirty="0" err="1"/>
              <a:t>IoT</a:t>
            </a:r>
            <a:r>
              <a:rPr lang="en-US" dirty="0"/>
              <a:t> </a:t>
            </a:r>
            <a:r>
              <a:rPr lang="en-US" dirty="0" smtClean="0"/>
              <a:t>Devices</a:t>
            </a:r>
          </a:p>
          <a:p>
            <a:r>
              <a:rPr lang="en-US" dirty="0"/>
              <a:t>Design Sensor </a:t>
            </a:r>
            <a:r>
              <a:rPr lang="en-US" dirty="0" smtClean="0"/>
              <a:t>Interface- </a:t>
            </a:r>
            <a:r>
              <a:rPr lang="en-US" dirty="0"/>
              <a:t>Create a circuit to interface the </a:t>
            </a:r>
            <a:r>
              <a:rPr lang="en-US" dirty="0" err="1"/>
              <a:t>IoT</a:t>
            </a:r>
            <a:r>
              <a:rPr lang="en-US" dirty="0"/>
              <a:t> sensors with the PLC</a:t>
            </a:r>
            <a:endParaRPr lang="en-US" dirty="0" smtClean="0"/>
          </a:p>
          <a:p>
            <a:r>
              <a:rPr lang="en-US" dirty="0"/>
              <a:t>Connect </a:t>
            </a:r>
            <a:r>
              <a:rPr lang="en-US" dirty="0" err="1"/>
              <a:t>IoT</a:t>
            </a:r>
            <a:r>
              <a:rPr lang="en-US" dirty="0"/>
              <a:t> Devices to </a:t>
            </a:r>
            <a:r>
              <a:rPr lang="en-US" dirty="0" smtClean="0"/>
              <a:t>PLC</a:t>
            </a:r>
          </a:p>
          <a:p>
            <a:r>
              <a:rPr lang="en-US" dirty="0"/>
              <a:t>Program the </a:t>
            </a:r>
            <a:r>
              <a:rPr lang="en-US" dirty="0" smtClean="0"/>
              <a:t>PLC</a:t>
            </a:r>
          </a:p>
          <a:p>
            <a:r>
              <a:rPr lang="en-US" dirty="0"/>
              <a:t>Set Up Cloud </a:t>
            </a:r>
            <a:r>
              <a:rPr lang="en-US" dirty="0" smtClean="0"/>
              <a:t>Platform</a:t>
            </a:r>
          </a:p>
          <a:p>
            <a:r>
              <a:rPr lang="en-US" dirty="0"/>
              <a:t>Integrate </a:t>
            </a:r>
            <a:r>
              <a:rPr lang="en-US" dirty="0" err="1"/>
              <a:t>IoT</a:t>
            </a:r>
            <a:r>
              <a:rPr lang="en-US" dirty="0"/>
              <a:t> Cloud with </a:t>
            </a:r>
            <a:r>
              <a:rPr lang="en-US" dirty="0" smtClean="0"/>
              <a:t>PLC </a:t>
            </a:r>
          </a:p>
          <a:p>
            <a:r>
              <a:rPr lang="en-US" dirty="0" smtClean="0"/>
              <a:t>Implement </a:t>
            </a:r>
            <a:r>
              <a:rPr lang="en-US" dirty="0"/>
              <a:t>Real-time </a:t>
            </a:r>
            <a:r>
              <a:rPr lang="en-US" dirty="0" smtClean="0"/>
              <a:t>Monitoring- </a:t>
            </a:r>
            <a:r>
              <a:rPr lang="en-US" dirty="0"/>
              <a:t>Configure the </a:t>
            </a:r>
            <a:r>
              <a:rPr lang="en-US" dirty="0" err="1"/>
              <a:t>IoT</a:t>
            </a:r>
            <a:r>
              <a:rPr lang="en-US" dirty="0"/>
              <a:t> cloud platform to enable real-time data visualization and monitoring</a:t>
            </a:r>
            <a:endParaRPr lang="en-US" dirty="0" smtClean="0"/>
          </a:p>
          <a:p>
            <a:r>
              <a:rPr lang="en-US" dirty="0"/>
              <a:t>Data Analytics and </a:t>
            </a:r>
            <a:r>
              <a:rPr lang="en-US" dirty="0" smtClean="0"/>
              <a:t>Visualization - </a:t>
            </a:r>
            <a:r>
              <a:rPr lang="en-US" dirty="0"/>
              <a:t>Set up data analytics services on the cloud platform to process the historical data collected from the </a:t>
            </a:r>
            <a:r>
              <a:rPr lang="en-US" dirty="0" err="1"/>
              <a:t>IoT</a:t>
            </a:r>
            <a:r>
              <a:rPr lang="en-US" dirty="0"/>
              <a:t> devices</a:t>
            </a:r>
            <a:endParaRPr lang="en-US" dirty="0" smtClean="0"/>
          </a:p>
          <a:p>
            <a:r>
              <a:rPr lang="en-US" dirty="0"/>
              <a:t>Implement Control and Automation </a:t>
            </a:r>
            <a:r>
              <a:rPr lang="en-US" dirty="0" smtClean="0"/>
              <a:t>Rules - </a:t>
            </a:r>
            <a:r>
              <a:rPr lang="en-US" dirty="0"/>
              <a:t>Utilize the cloud platform's rule engine to implement automation rules and predictive maintenance algorithms</a:t>
            </a:r>
            <a:endParaRPr lang="en-US" dirty="0" smtClean="0"/>
          </a:p>
          <a:p>
            <a:r>
              <a:rPr lang="en-US" dirty="0"/>
              <a:t>Test and </a:t>
            </a:r>
            <a:r>
              <a:rPr lang="en-US" dirty="0" smtClean="0"/>
              <a:t>Deploy- </a:t>
            </a:r>
            <a:r>
              <a:rPr lang="en-US" dirty="0"/>
              <a:t>Thoroughly test the integrated system to ensure the PLC, </a:t>
            </a:r>
            <a:r>
              <a:rPr lang="en-US" dirty="0" err="1"/>
              <a:t>IoT</a:t>
            </a:r>
            <a:r>
              <a:rPr lang="en-US" dirty="0"/>
              <a:t> devices, and cloud platform work together seamlessly. Deploy the system to the production environment and monitor its performance over time</a:t>
            </a:r>
            <a:r>
              <a:rPr lang="en-US" dirty="0" smtClean="0"/>
              <a:t>.</a:t>
            </a:r>
          </a:p>
          <a:p>
            <a:r>
              <a:rPr lang="en-US" dirty="0"/>
              <a:t>Continuous </a:t>
            </a:r>
            <a:r>
              <a:rPr lang="en-US" dirty="0" smtClean="0"/>
              <a:t>Improvement - </a:t>
            </a:r>
            <a:r>
              <a:rPr lang="en-US" dirty="0"/>
              <a:t>Monitor the system's performance, collect feedback, and analyze data to identify opportunities for improvement. Continuously refine the system to enhance its efficiency, reliability, and overall performance.</a:t>
            </a:r>
          </a:p>
          <a:p>
            <a:endParaRPr lang="en-US" dirty="0"/>
          </a:p>
        </p:txBody>
      </p:sp>
    </p:spTree>
    <p:extLst>
      <p:ext uri="{BB962C8B-B14F-4D97-AF65-F5344CB8AC3E}">
        <p14:creationId xmlns:p14="http://schemas.microsoft.com/office/powerpoint/2010/main" val="42529589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659" y="205806"/>
            <a:ext cx="4087500" cy="576000"/>
          </a:xfrm>
        </p:spPr>
        <p:txBody>
          <a:bodyPr/>
          <a:lstStyle/>
          <a:p>
            <a:pPr lvl="1" algn="l"/>
            <a:r>
              <a:rPr lang="en-US" b="1" dirty="0"/>
              <a:t>PLC Gateway</a:t>
            </a:r>
            <a:r>
              <a:rPr lang="en-US" dirty="0"/>
              <a:t/>
            </a:r>
            <a:br>
              <a:rPr lang="en-US" dirty="0"/>
            </a:br>
            <a:endParaRPr lang="en-US" dirty="0"/>
          </a:p>
        </p:txBody>
      </p:sp>
      <p:sp>
        <p:nvSpPr>
          <p:cNvPr id="3" name="Text Placeholder 2"/>
          <p:cNvSpPr>
            <a:spLocks noGrp="1"/>
          </p:cNvSpPr>
          <p:nvPr>
            <p:ph type="body" idx="1"/>
          </p:nvPr>
        </p:nvSpPr>
        <p:spPr>
          <a:xfrm>
            <a:off x="714650" y="3253409"/>
            <a:ext cx="7705500" cy="1338469"/>
          </a:xfrm>
        </p:spPr>
        <p:txBody>
          <a:bodyPr/>
          <a:lstStyle/>
          <a:p>
            <a:pPr marL="152400" indent="0">
              <a:buNone/>
            </a:pPr>
            <a:r>
              <a:rPr lang="en-US" dirty="0"/>
              <a:t>PLC gateway plays a crucial role in enabling seamless communication between the industrial control network and other networks or cloud platforms. It facilitates data exchange, improves connectivity, and enhances the overall efficiency of industrial automation and monitoring systems. Gateway serves as an intermediary or bridge between the industrial control network (where PLCs are located) and other networks, such as the Internet, local area networks (LAN), or cloud-based platforms. Its primary function is to enable communication and data exchange between different systems.</a:t>
            </a:r>
          </a:p>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2794" b="8775"/>
          <a:stretch/>
        </p:blipFill>
        <p:spPr bwMode="auto">
          <a:xfrm>
            <a:off x="1371545" y="888260"/>
            <a:ext cx="5300980" cy="22586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9932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2314;p43"/>
          <p:cNvGrpSpPr/>
          <p:nvPr/>
        </p:nvGrpSpPr>
        <p:grpSpPr>
          <a:xfrm>
            <a:off x="6245168" y="1245704"/>
            <a:ext cx="1633250" cy="1736035"/>
            <a:chOff x="6293934" y="1010648"/>
            <a:chExt cx="1245900" cy="1245900"/>
          </a:xfrm>
        </p:grpSpPr>
        <p:sp>
          <p:nvSpPr>
            <p:cNvPr id="8" name="Google Shape;2315;p43"/>
            <p:cNvSpPr/>
            <p:nvPr/>
          </p:nvSpPr>
          <p:spPr>
            <a:xfrm>
              <a:off x="6293934" y="1010648"/>
              <a:ext cx="1245900" cy="12459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16;p43"/>
            <p:cNvSpPr/>
            <p:nvPr/>
          </p:nvSpPr>
          <p:spPr>
            <a:xfrm>
              <a:off x="6401784" y="1118586"/>
              <a:ext cx="1030200" cy="1030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17;p43"/>
          <p:cNvSpPr txBox="1"/>
          <p:nvPr/>
        </p:nvSpPr>
        <p:spPr>
          <a:xfrm>
            <a:off x="6438437" y="1791425"/>
            <a:ext cx="1150709" cy="64459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700" b="1" dirty="0" smtClean="0">
                <a:solidFill>
                  <a:schemeClr val="lt1"/>
                </a:solidFill>
                <a:latin typeface="Barlow Semi Condensed Medium"/>
                <a:ea typeface="Barlow Semi Condensed Medium"/>
                <a:cs typeface="Barlow Semi Condensed Medium"/>
                <a:sym typeface="Barlow Semi Condensed Medium"/>
              </a:rPr>
              <a:t>$201 </a:t>
            </a:r>
            <a:endParaRPr sz="2700" b="1" dirty="0">
              <a:solidFill>
                <a:schemeClr val="lt1"/>
              </a:solidFill>
              <a:latin typeface="Barlow Semi Condensed Medium"/>
              <a:ea typeface="Barlow Semi Condensed Medium"/>
              <a:cs typeface="Barlow Semi Condensed Medium"/>
              <a:sym typeface="Barlow Semi Condensed Medium"/>
            </a:endParaRPr>
          </a:p>
        </p:txBody>
      </p:sp>
      <p:sp>
        <p:nvSpPr>
          <p:cNvPr id="14" name="Text Placeholder 13"/>
          <p:cNvSpPr>
            <a:spLocks noGrp="1"/>
          </p:cNvSpPr>
          <p:nvPr>
            <p:ph type="body" idx="1"/>
          </p:nvPr>
        </p:nvSpPr>
        <p:spPr>
          <a:xfrm>
            <a:off x="608633" y="456411"/>
            <a:ext cx="5182567" cy="3529500"/>
          </a:xfrm>
        </p:spPr>
        <p:txBody>
          <a:bodyPr/>
          <a:lstStyle/>
          <a:p>
            <a:r>
              <a:rPr lang="en-US" sz="1400" dirty="0"/>
              <a:t>Overall enterprise </a:t>
            </a:r>
            <a:r>
              <a:rPr lang="en-US" sz="1400" dirty="0" err="1"/>
              <a:t>IoT</a:t>
            </a:r>
            <a:r>
              <a:rPr lang="en-US" sz="1400" dirty="0"/>
              <a:t> spending grew 21.5% in 2022 to $201 billion. </a:t>
            </a:r>
            <a:r>
              <a:rPr lang="en-US" sz="1400" dirty="0" err="1"/>
              <a:t>IoT</a:t>
            </a:r>
            <a:r>
              <a:rPr lang="en-US" sz="1400" dirty="0"/>
              <a:t> Analytics lowered the growth outlook for 2023 to 18.5% (from 24% previously).</a:t>
            </a:r>
          </a:p>
          <a:p>
            <a:r>
              <a:rPr lang="en-US" sz="1400" dirty="0"/>
              <a:t>Macro trends largely dominate the growth expectancy for an otherwise robust digital transformation phase for enterprises.</a:t>
            </a:r>
          </a:p>
          <a:p>
            <a:r>
              <a:rPr lang="en-US" sz="1400" dirty="0"/>
              <a:t>Lower-than-expected economic growth and general insecurity in 2022 and 2023 lead to cautious spending on digital transformation and </a:t>
            </a:r>
            <a:r>
              <a:rPr lang="en-US" sz="1400" dirty="0" err="1"/>
              <a:t>IoT</a:t>
            </a:r>
            <a:r>
              <a:rPr lang="en-US" sz="1400" dirty="0"/>
              <a:t>.</a:t>
            </a:r>
          </a:p>
          <a:p>
            <a:r>
              <a:rPr lang="en-US" sz="1400" dirty="0"/>
              <a:t>Tech layoffs largely spared </a:t>
            </a:r>
            <a:r>
              <a:rPr lang="en-US" sz="1400" dirty="0" err="1"/>
              <a:t>IoT</a:t>
            </a:r>
            <a:r>
              <a:rPr lang="en-US" sz="1400" dirty="0"/>
              <a:t>-focused companies.</a:t>
            </a:r>
          </a:p>
        </p:txBody>
      </p:sp>
      <p:grpSp>
        <p:nvGrpSpPr>
          <p:cNvPr id="21" name="Google Shape;11017;p70"/>
          <p:cNvGrpSpPr/>
          <p:nvPr/>
        </p:nvGrpSpPr>
        <p:grpSpPr>
          <a:xfrm>
            <a:off x="5325668" y="3195285"/>
            <a:ext cx="3472250" cy="1731408"/>
            <a:chOff x="3597785" y="3065882"/>
            <a:chExt cx="2241344" cy="1330656"/>
          </a:xfrm>
        </p:grpSpPr>
        <p:grpSp>
          <p:nvGrpSpPr>
            <p:cNvPr id="22" name="Google Shape;11018;p70"/>
            <p:cNvGrpSpPr/>
            <p:nvPr/>
          </p:nvGrpSpPr>
          <p:grpSpPr>
            <a:xfrm>
              <a:off x="5296908" y="3937355"/>
              <a:ext cx="143198" cy="32380"/>
              <a:chOff x="5296908" y="3937355"/>
              <a:chExt cx="143198" cy="32380"/>
            </a:xfrm>
          </p:grpSpPr>
          <p:sp>
            <p:nvSpPr>
              <p:cNvPr id="826" name="Google Shape;11019;p7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11020;p70"/>
              <p:cNvGrpSpPr/>
              <p:nvPr/>
            </p:nvGrpSpPr>
            <p:grpSpPr>
              <a:xfrm>
                <a:off x="5402331" y="3937355"/>
                <a:ext cx="37776" cy="32380"/>
                <a:chOff x="5402331" y="3937355"/>
                <a:chExt cx="37776" cy="32380"/>
              </a:xfrm>
            </p:grpSpPr>
            <p:sp>
              <p:nvSpPr>
                <p:cNvPr id="831" name="Google Shape;11021;p7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1022;p7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11023;p70"/>
              <p:cNvGrpSpPr/>
              <p:nvPr/>
            </p:nvGrpSpPr>
            <p:grpSpPr>
              <a:xfrm>
                <a:off x="5296908" y="3937355"/>
                <a:ext cx="37783" cy="32380"/>
                <a:chOff x="5296908" y="3937355"/>
                <a:chExt cx="37783" cy="32380"/>
              </a:xfrm>
            </p:grpSpPr>
            <p:sp>
              <p:nvSpPr>
                <p:cNvPr id="829" name="Google Shape;11024;p7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1025;p7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11026;p70"/>
            <p:cNvGrpSpPr/>
            <p:nvPr/>
          </p:nvGrpSpPr>
          <p:grpSpPr>
            <a:xfrm>
              <a:off x="4724163" y="3119631"/>
              <a:ext cx="120838" cy="84218"/>
              <a:chOff x="4724163" y="3119631"/>
              <a:chExt cx="120838" cy="84218"/>
            </a:xfrm>
          </p:grpSpPr>
          <p:grpSp>
            <p:nvGrpSpPr>
              <p:cNvPr id="811" name="Google Shape;11027;p70"/>
              <p:cNvGrpSpPr/>
              <p:nvPr/>
            </p:nvGrpSpPr>
            <p:grpSpPr>
              <a:xfrm>
                <a:off x="4746712" y="3132773"/>
                <a:ext cx="86869" cy="56424"/>
                <a:chOff x="4746712" y="3132773"/>
                <a:chExt cx="86869" cy="56424"/>
              </a:xfrm>
            </p:grpSpPr>
            <p:sp>
              <p:nvSpPr>
                <p:cNvPr id="824" name="Google Shape;11028;p7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1029;p7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11030;p70"/>
              <p:cNvGrpSpPr/>
              <p:nvPr/>
            </p:nvGrpSpPr>
            <p:grpSpPr>
              <a:xfrm>
                <a:off x="4773634" y="3143336"/>
                <a:ext cx="37776" cy="32451"/>
                <a:chOff x="4773634" y="3143336"/>
                <a:chExt cx="37776" cy="32451"/>
              </a:xfrm>
            </p:grpSpPr>
            <p:sp>
              <p:nvSpPr>
                <p:cNvPr id="822" name="Google Shape;11031;p7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1032;p7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11033;p70"/>
              <p:cNvGrpSpPr/>
              <p:nvPr/>
            </p:nvGrpSpPr>
            <p:grpSpPr>
              <a:xfrm>
                <a:off x="4724163" y="3131248"/>
                <a:ext cx="37776" cy="32459"/>
                <a:chOff x="4724163" y="3131248"/>
                <a:chExt cx="37776" cy="32459"/>
              </a:xfrm>
            </p:grpSpPr>
            <p:sp>
              <p:nvSpPr>
                <p:cNvPr id="820" name="Google Shape;11034;p7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1035;p7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11036;p70"/>
              <p:cNvGrpSpPr/>
              <p:nvPr/>
            </p:nvGrpSpPr>
            <p:grpSpPr>
              <a:xfrm>
                <a:off x="4755081" y="3176054"/>
                <a:ext cx="32357" cy="27795"/>
                <a:chOff x="4755081" y="3176054"/>
                <a:chExt cx="32357" cy="27795"/>
              </a:xfrm>
            </p:grpSpPr>
            <p:sp>
              <p:nvSpPr>
                <p:cNvPr id="818" name="Google Shape;11037;p7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1038;p7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11039;p70"/>
              <p:cNvGrpSpPr/>
              <p:nvPr/>
            </p:nvGrpSpPr>
            <p:grpSpPr>
              <a:xfrm>
                <a:off x="4812550" y="3119631"/>
                <a:ext cx="32451" cy="27803"/>
                <a:chOff x="4812550" y="3119631"/>
                <a:chExt cx="32451" cy="27803"/>
              </a:xfrm>
            </p:grpSpPr>
            <p:sp>
              <p:nvSpPr>
                <p:cNvPr id="816" name="Google Shape;11040;p7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1041;p7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11042;p70"/>
            <p:cNvGrpSpPr/>
            <p:nvPr/>
          </p:nvGrpSpPr>
          <p:grpSpPr>
            <a:xfrm>
              <a:off x="5382826" y="4027197"/>
              <a:ext cx="268967" cy="250422"/>
              <a:chOff x="5382826" y="4027197"/>
              <a:chExt cx="268967" cy="250422"/>
            </a:xfrm>
          </p:grpSpPr>
          <p:grpSp>
            <p:nvGrpSpPr>
              <p:cNvPr id="783" name="Google Shape;11043;p70"/>
              <p:cNvGrpSpPr/>
              <p:nvPr/>
            </p:nvGrpSpPr>
            <p:grpSpPr>
              <a:xfrm>
                <a:off x="5405280" y="4042510"/>
                <a:ext cx="237570" cy="218647"/>
                <a:chOff x="5405280" y="4042510"/>
                <a:chExt cx="237570" cy="218647"/>
              </a:xfrm>
            </p:grpSpPr>
            <p:sp>
              <p:nvSpPr>
                <p:cNvPr id="805" name="Google Shape;11044;p7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1045;p7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1046;p7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1047;p7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1048;p7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1049;p7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11050;p70"/>
              <p:cNvGrpSpPr/>
              <p:nvPr/>
            </p:nvGrpSpPr>
            <p:grpSpPr>
              <a:xfrm>
                <a:off x="5382826" y="4125549"/>
                <a:ext cx="37776" cy="32380"/>
                <a:chOff x="5382826" y="4125549"/>
                <a:chExt cx="37776" cy="32380"/>
              </a:xfrm>
            </p:grpSpPr>
            <p:sp>
              <p:nvSpPr>
                <p:cNvPr id="803" name="Google Shape;11051;p7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1052;p7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11053;p70"/>
              <p:cNvGrpSpPr/>
              <p:nvPr/>
            </p:nvGrpSpPr>
            <p:grpSpPr>
              <a:xfrm>
                <a:off x="5475680" y="4195587"/>
                <a:ext cx="37783" cy="32364"/>
                <a:chOff x="5475680" y="4195587"/>
                <a:chExt cx="37783" cy="32364"/>
              </a:xfrm>
            </p:grpSpPr>
            <p:sp>
              <p:nvSpPr>
                <p:cNvPr id="801" name="Google Shape;11054;p7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1055;p7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11056;p70"/>
              <p:cNvGrpSpPr/>
              <p:nvPr/>
            </p:nvGrpSpPr>
            <p:grpSpPr>
              <a:xfrm>
                <a:off x="5532575" y="4027197"/>
                <a:ext cx="33308" cy="32262"/>
                <a:chOff x="5532575" y="4027197"/>
                <a:chExt cx="33308" cy="32262"/>
              </a:xfrm>
            </p:grpSpPr>
            <p:sp>
              <p:nvSpPr>
                <p:cNvPr id="799" name="Google Shape;11057;p7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1058;p7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11059;p70"/>
              <p:cNvGrpSpPr/>
              <p:nvPr/>
            </p:nvGrpSpPr>
            <p:grpSpPr>
              <a:xfrm>
                <a:off x="5590706" y="4245348"/>
                <a:ext cx="33497" cy="32270"/>
                <a:chOff x="5590706" y="4245348"/>
                <a:chExt cx="33497" cy="32270"/>
              </a:xfrm>
            </p:grpSpPr>
            <p:sp>
              <p:nvSpPr>
                <p:cNvPr id="797" name="Google Shape;11060;p7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1061;p7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11062;p70"/>
              <p:cNvGrpSpPr/>
              <p:nvPr/>
            </p:nvGrpSpPr>
            <p:grpSpPr>
              <a:xfrm>
                <a:off x="5618681" y="4109677"/>
                <a:ext cx="33112" cy="32357"/>
                <a:chOff x="5618681" y="4109677"/>
                <a:chExt cx="33112" cy="32357"/>
              </a:xfrm>
            </p:grpSpPr>
            <p:sp>
              <p:nvSpPr>
                <p:cNvPr id="795" name="Google Shape;11063;p7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1064;p7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11065;p70"/>
              <p:cNvGrpSpPr/>
              <p:nvPr/>
            </p:nvGrpSpPr>
            <p:grpSpPr>
              <a:xfrm>
                <a:off x="5479298" y="4128262"/>
                <a:ext cx="31405" cy="26906"/>
                <a:chOff x="5479298" y="4128262"/>
                <a:chExt cx="31405" cy="26906"/>
              </a:xfrm>
            </p:grpSpPr>
            <p:sp>
              <p:nvSpPr>
                <p:cNvPr id="793" name="Google Shape;11066;p7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1067;p7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11068;p70"/>
              <p:cNvGrpSpPr/>
              <p:nvPr/>
            </p:nvGrpSpPr>
            <p:grpSpPr>
              <a:xfrm>
                <a:off x="5582903" y="4180116"/>
                <a:ext cx="31499" cy="26898"/>
                <a:chOff x="5582903" y="4180116"/>
                <a:chExt cx="31499" cy="26898"/>
              </a:xfrm>
            </p:grpSpPr>
            <p:sp>
              <p:nvSpPr>
                <p:cNvPr id="791" name="Google Shape;11069;p7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1070;p7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11071;p70"/>
            <p:cNvGrpSpPr/>
            <p:nvPr/>
          </p:nvGrpSpPr>
          <p:grpSpPr>
            <a:xfrm>
              <a:off x="3977681" y="3230323"/>
              <a:ext cx="94584" cy="84085"/>
              <a:chOff x="3977681" y="3230323"/>
              <a:chExt cx="94584" cy="84085"/>
            </a:xfrm>
          </p:grpSpPr>
          <p:grpSp>
            <p:nvGrpSpPr>
              <p:cNvPr id="767" name="Google Shape;11072;p70"/>
              <p:cNvGrpSpPr/>
              <p:nvPr/>
            </p:nvGrpSpPr>
            <p:grpSpPr>
              <a:xfrm>
                <a:off x="4000135" y="3243041"/>
                <a:ext cx="59570" cy="57186"/>
                <a:chOff x="4000135" y="3243041"/>
                <a:chExt cx="59570" cy="57186"/>
              </a:xfrm>
            </p:grpSpPr>
            <p:sp>
              <p:nvSpPr>
                <p:cNvPr id="780" name="Google Shape;11073;p7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1074;p7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1075;p7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11076;p70"/>
              <p:cNvGrpSpPr/>
              <p:nvPr/>
            </p:nvGrpSpPr>
            <p:grpSpPr>
              <a:xfrm>
                <a:off x="3977681" y="3245872"/>
                <a:ext cx="37783" cy="32380"/>
                <a:chOff x="3977681" y="3245872"/>
                <a:chExt cx="37783" cy="32380"/>
              </a:xfrm>
            </p:grpSpPr>
            <p:sp>
              <p:nvSpPr>
                <p:cNvPr id="778" name="Google Shape;11077;p7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1078;p7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11079;p70"/>
              <p:cNvGrpSpPr/>
              <p:nvPr/>
            </p:nvGrpSpPr>
            <p:grpSpPr>
              <a:xfrm>
                <a:off x="4040860" y="3262672"/>
                <a:ext cx="31405" cy="27001"/>
                <a:chOff x="4040860" y="3262672"/>
                <a:chExt cx="31405" cy="27001"/>
              </a:xfrm>
            </p:grpSpPr>
            <p:sp>
              <p:nvSpPr>
                <p:cNvPr id="776" name="Google Shape;11080;p7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1081;p7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11082;p70"/>
              <p:cNvGrpSpPr/>
              <p:nvPr/>
            </p:nvGrpSpPr>
            <p:grpSpPr>
              <a:xfrm>
                <a:off x="4021072" y="3230323"/>
                <a:ext cx="31397" cy="26906"/>
                <a:chOff x="4021072" y="3230323"/>
                <a:chExt cx="31397" cy="26906"/>
              </a:xfrm>
            </p:grpSpPr>
            <p:sp>
              <p:nvSpPr>
                <p:cNvPr id="774" name="Google Shape;11083;p7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1084;p7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11085;p70"/>
              <p:cNvGrpSpPr/>
              <p:nvPr/>
            </p:nvGrpSpPr>
            <p:grpSpPr>
              <a:xfrm>
                <a:off x="4001472" y="3287462"/>
                <a:ext cx="31499" cy="26945"/>
                <a:chOff x="4001472" y="3287462"/>
                <a:chExt cx="31499" cy="26945"/>
              </a:xfrm>
            </p:grpSpPr>
            <p:sp>
              <p:nvSpPr>
                <p:cNvPr id="772" name="Google Shape;11086;p7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1087;p7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11088;p70"/>
            <p:cNvGrpSpPr/>
            <p:nvPr/>
          </p:nvGrpSpPr>
          <p:grpSpPr>
            <a:xfrm>
              <a:off x="4084715" y="3258865"/>
              <a:ext cx="184961" cy="137268"/>
              <a:chOff x="4084715" y="3258865"/>
              <a:chExt cx="184961" cy="137268"/>
            </a:xfrm>
          </p:grpSpPr>
          <p:grpSp>
            <p:nvGrpSpPr>
              <p:cNvPr id="744" name="Google Shape;11089;p70"/>
              <p:cNvGrpSpPr/>
              <p:nvPr/>
            </p:nvGrpSpPr>
            <p:grpSpPr>
              <a:xfrm>
                <a:off x="4107453" y="3271583"/>
                <a:ext cx="153470" cy="110275"/>
                <a:chOff x="4107453" y="3271583"/>
                <a:chExt cx="153470" cy="110275"/>
              </a:xfrm>
            </p:grpSpPr>
            <p:sp>
              <p:nvSpPr>
                <p:cNvPr id="763" name="Google Shape;11090;p7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1091;p7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1092;p7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093;p7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11094;p70"/>
              <p:cNvGrpSpPr/>
              <p:nvPr/>
            </p:nvGrpSpPr>
            <p:grpSpPr>
              <a:xfrm>
                <a:off x="4136947" y="3258865"/>
                <a:ext cx="31499" cy="27001"/>
                <a:chOff x="4136947" y="3258865"/>
                <a:chExt cx="31499" cy="27001"/>
              </a:xfrm>
            </p:grpSpPr>
            <p:sp>
              <p:nvSpPr>
                <p:cNvPr id="761" name="Google Shape;11095;p7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096;p7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11097;p70"/>
              <p:cNvGrpSpPr/>
              <p:nvPr/>
            </p:nvGrpSpPr>
            <p:grpSpPr>
              <a:xfrm>
                <a:off x="4084715" y="3266478"/>
                <a:ext cx="31468" cy="26898"/>
                <a:chOff x="4084715" y="3266478"/>
                <a:chExt cx="31468" cy="26898"/>
              </a:xfrm>
            </p:grpSpPr>
            <p:sp>
              <p:nvSpPr>
                <p:cNvPr id="759" name="Google Shape;11098;p7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1099;p7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11100;p70"/>
              <p:cNvGrpSpPr/>
              <p:nvPr/>
            </p:nvGrpSpPr>
            <p:grpSpPr>
              <a:xfrm>
                <a:off x="4159213" y="3279849"/>
                <a:ext cx="31405" cy="26945"/>
                <a:chOff x="4159213" y="3279849"/>
                <a:chExt cx="31405" cy="26945"/>
              </a:xfrm>
            </p:grpSpPr>
            <p:sp>
              <p:nvSpPr>
                <p:cNvPr id="757" name="Google Shape;11101;p7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102;p7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11103;p70"/>
              <p:cNvGrpSpPr/>
              <p:nvPr/>
            </p:nvGrpSpPr>
            <p:grpSpPr>
              <a:xfrm>
                <a:off x="4201550" y="3266502"/>
                <a:ext cx="31405" cy="26883"/>
                <a:chOff x="4201550" y="3266502"/>
                <a:chExt cx="31405" cy="26883"/>
              </a:xfrm>
            </p:grpSpPr>
            <p:sp>
              <p:nvSpPr>
                <p:cNvPr id="755" name="Google Shape;11104;p7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105;p7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11106;p70"/>
              <p:cNvGrpSpPr/>
              <p:nvPr/>
            </p:nvGrpSpPr>
            <p:grpSpPr>
              <a:xfrm>
                <a:off x="4201550" y="3338278"/>
                <a:ext cx="31405" cy="26930"/>
                <a:chOff x="4201550" y="3338278"/>
                <a:chExt cx="31405" cy="26930"/>
              </a:xfrm>
            </p:grpSpPr>
            <p:sp>
              <p:nvSpPr>
                <p:cNvPr id="753" name="Google Shape;11107;p7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108;p7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11109;p70"/>
              <p:cNvGrpSpPr/>
              <p:nvPr/>
            </p:nvGrpSpPr>
            <p:grpSpPr>
              <a:xfrm>
                <a:off x="4238272" y="3369132"/>
                <a:ext cx="31405" cy="27001"/>
                <a:chOff x="4238272" y="3369132"/>
                <a:chExt cx="31405" cy="27001"/>
              </a:xfrm>
            </p:grpSpPr>
            <p:sp>
              <p:nvSpPr>
                <p:cNvPr id="751" name="Google Shape;11110;p7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111;p7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11112;p70"/>
            <p:cNvGrpSpPr/>
            <p:nvPr/>
          </p:nvGrpSpPr>
          <p:grpSpPr>
            <a:xfrm>
              <a:off x="4068639" y="3200169"/>
              <a:ext cx="77643" cy="37272"/>
              <a:chOff x="4068639" y="3200169"/>
              <a:chExt cx="77643" cy="37272"/>
            </a:xfrm>
          </p:grpSpPr>
          <p:sp>
            <p:nvSpPr>
              <p:cNvPr id="737" name="Google Shape;11113;p7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11114;p70"/>
              <p:cNvGrpSpPr/>
              <p:nvPr/>
            </p:nvGrpSpPr>
            <p:grpSpPr>
              <a:xfrm>
                <a:off x="4114878" y="3200169"/>
                <a:ext cx="31405" cy="26993"/>
                <a:chOff x="4114878" y="3200169"/>
                <a:chExt cx="31405" cy="26993"/>
              </a:xfrm>
            </p:grpSpPr>
            <p:sp>
              <p:nvSpPr>
                <p:cNvPr id="742" name="Google Shape;11115;p7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116;p7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11117;p70"/>
              <p:cNvGrpSpPr/>
              <p:nvPr/>
            </p:nvGrpSpPr>
            <p:grpSpPr>
              <a:xfrm>
                <a:off x="4068639" y="3210535"/>
                <a:ext cx="31499" cy="26906"/>
                <a:chOff x="4068639" y="3210535"/>
                <a:chExt cx="31499" cy="26906"/>
              </a:xfrm>
            </p:grpSpPr>
            <p:sp>
              <p:nvSpPr>
                <p:cNvPr id="740" name="Google Shape;11118;p7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119;p7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11120;p70"/>
            <p:cNvGrpSpPr/>
            <p:nvPr/>
          </p:nvGrpSpPr>
          <p:grpSpPr>
            <a:xfrm>
              <a:off x="3869702" y="3066935"/>
              <a:ext cx="382664" cy="190294"/>
              <a:chOff x="3869702" y="3066935"/>
              <a:chExt cx="382664" cy="190294"/>
            </a:xfrm>
          </p:grpSpPr>
          <p:grpSp>
            <p:nvGrpSpPr>
              <p:cNvPr id="703" name="Google Shape;11121;p70"/>
              <p:cNvGrpSpPr/>
              <p:nvPr/>
            </p:nvGrpSpPr>
            <p:grpSpPr>
              <a:xfrm>
                <a:off x="3888633" y="3082351"/>
                <a:ext cx="351172" cy="160698"/>
                <a:chOff x="3888633" y="3082351"/>
                <a:chExt cx="351172" cy="160698"/>
              </a:xfrm>
            </p:grpSpPr>
            <p:sp>
              <p:nvSpPr>
                <p:cNvPr id="731" name="Google Shape;11122;p7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1123;p7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1124;p7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1125;p7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1126;p7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1127;p7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11128;p70"/>
              <p:cNvGrpSpPr/>
              <p:nvPr/>
            </p:nvGrpSpPr>
            <p:grpSpPr>
              <a:xfrm>
                <a:off x="4143703" y="3066935"/>
                <a:ext cx="37783" cy="32357"/>
                <a:chOff x="4143703" y="3066935"/>
                <a:chExt cx="37783" cy="32357"/>
              </a:xfrm>
            </p:grpSpPr>
            <p:sp>
              <p:nvSpPr>
                <p:cNvPr id="729" name="Google Shape;11129;p7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1130;p7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11131;p70"/>
              <p:cNvGrpSpPr/>
              <p:nvPr/>
            </p:nvGrpSpPr>
            <p:grpSpPr>
              <a:xfrm>
                <a:off x="4044565" y="3103563"/>
                <a:ext cx="37783" cy="32451"/>
                <a:chOff x="4044565" y="3103563"/>
                <a:chExt cx="37783" cy="32451"/>
              </a:xfrm>
            </p:grpSpPr>
            <p:sp>
              <p:nvSpPr>
                <p:cNvPr id="727" name="Google Shape;11132;p7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1133;p7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11134;p70"/>
              <p:cNvGrpSpPr/>
              <p:nvPr/>
            </p:nvGrpSpPr>
            <p:grpSpPr>
              <a:xfrm>
                <a:off x="4017454" y="3188237"/>
                <a:ext cx="37776" cy="32357"/>
                <a:chOff x="4017454" y="3188237"/>
                <a:chExt cx="37776" cy="32357"/>
              </a:xfrm>
            </p:grpSpPr>
            <p:sp>
              <p:nvSpPr>
                <p:cNvPr id="725" name="Google Shape;11135;p7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1136;p7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11137;p70"/>
              <p:cNvGrpSpPr/>
              <p:nvPr/>
            </p:nvGrpSpPr>
            <p:grpSpPr>
              <a:xfrm>
                <a:off x="3921548" y="3157509"/>
                <a:ext cx="37783" cy="32357"/>
                <a:chOff x="3921548" y="3157509"/>
                <a:chExt cx="37783" cy="32357"/>
              </a:xfrm>
            </p:grpSpPr>
            <p:sp>
              <p:nvSpPr>
                <p:cNvPr id="723" name="Google Shape;11138;p7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1139;p7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11140;p70"/>
              <p:cNvGrpSpPr/>
              <p:nvPr/>
            </p:nvGrpSpPr>
            <p:grpSpPr>
              <a:xfrm>
                <a:off x="3939056" y="3211620"/>
                <a:ext cx="37783" cy="32380"/>
                <a:chOff x="3939056" y="3211620"/>
                <a:chExt cx="37783" cy="32380"/>
              </a:xfrm>
            </p:grpSpPr>
            <p:sp>
              <p:nvSpPr>
                <p:cNvPr id="721" name="Google Shape;11141;p7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1142;p7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11143;p70"/>
              <p:cNvGrpSpPr/>
              <p:nvPr/>
            </p:nvGrpSpPr>
            <p:grpSpPr>
              <a:xfrm>
                <a:off x="4176240" y="3136965"/>
                <a:ext cx="31405" cy="26930"/>
                <a:chOff x="4176240" y="3136965"/>
                <a:chExt cx="31405" cy="26930"/>
              </a:xfrm>
            </p:grpSpPr>
            <p:sp>
              <p:nvSpPr>
                <p:cNvPr id="719" name="Google Shape;11144;p7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1145;p7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11146;p70"/>
              <p:cNvGrpSpPr/>
              <p:nvPr/>
            </p:nvGrpSpPr>
            <p:grpSpPr>
              <a:xfrm>
                <a:off x="4133148" y="3152593"/>
                <a:ext cx="31499" cy="27001"/>
                <a:chOff x="4133148" y="3152593"/>
                <a:chExt cx="31499" cy="27001"/>
              </a:xfrm>
            </p:grpSpPr>
            <p:sp>
              <p:nvSpPr>
                <p:cNvPr id="717" name="Google Shape;11147;p7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1148;p7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11149;p70"/>
              <p:cNvGrpSpPr/>
              <p:nvPr/>
            </p:nvGrpSpPr>
            <p:grpSpPr>
              <a:xfrm>
                <a:off x="4220866" y="3073534"/>
                <a:ext cx="31499" cy="26898"/>
                <a:chOff x="4220866" y="3073534"/>
                <a:chExt cx="31499" cy="26898"/>
              </a:xfrm>
            </p:grpSpPr>
            <p:sp>
              <p:nvSpPr>
                <p:cNvPr id="715" name="Google Shape;11150;p7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1151;p7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11152;p70"/>
              <p:cNvGrpSpPr/>
              <p:nvPr/>
            </p:nvGrpSpPr>
            <p:grpSpPr>
              <a:xfrm>
                <a:off x="3869702" y="3230323"/>
                <a:ext cx="31499" cy="26906"/>
                <a:chOff x="3869702" y="3230323"/>
                <a:chExt cx="31499" cy="26906"/>
              </a:xfrm>
            </p:grpSpPr>
            <p:sp>
              <p:nvSpPr>
                <p:cNvPr id="713" name="Google Shape;11153;p7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1154;p7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11155;p70"/>
            <p:cNvGrpSpPr/>
            <p:nvPr/>
          </p:nvGrpSpPr>
          <p:grpSpPr>
            <a:xfrm>
              <a:off x="4271383" y="3065882"/>
              <a:ext cx="304556" cy="341663"/>
              <a:chOff x="4271383" y="3065882"/>
              <a:chExt cx="304556" cy="341663"/>
            </a:xfrm>
          </p:grpSpPr>
          <p:grpSp>
            <p:nvGrpSpPr>
              <p:cNvPr id="646" name="Google Shape;11156;p70"/>
              <p:cNvGrpSpPr/>
              <p:nvPr/>
            </p:nvGrpSpPr>
            <p:grpSpPr>
              <a:xfrm>
                <a:off x="4293838" y="3078639"/>
                <a:ext cx="269353" cy="311973"/>
                <a:chOff x="4293838" y="3078639"/>
                <a:chExt cx="269353" cy="311973"/>
              </a:xfrm>
            </p:grpSpPr>
            <p:sp>
              <p:nvSpPr>
                <p:cNvPr id="686" name="Google Shape;11157;p7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1158;p7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1159;p7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1160;p7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1161;p7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1162;p7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1163;p7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1164;p7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1165;p7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1166;p7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1167;p7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1168;p7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1169;p7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1170;p7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1171;p7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1172;p7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1173;p7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11174;p70"/>
              <p:cNvGrpSpPr/>
              <p:nvPr/>
            </p:nvGrpSpPr>
            <p:grpSpPr>
              <a:xfrm>
                <a:off x="4538164" y="3342061"/>
                <a:ext cx="37776" cy="32380"/>
                <a:chOff x="4538164" y="3342061"/>
                <a:chExt cx="37776" cy="32380"/>
              </a:xfrm>
            </p:grpSpPr>
            <p:sp>
              <p:nvSpPr>
                <p:cNvPr id="684" name="Google Shape;11175;p7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1176;p7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11177;p70"/>
              <p:cNvGrpSpPr/>
              <p:nvPr/>
            </p:nvGrpSpPr>
            <p:grpSpPr>
              <a:xfrm>
                <a:off x="4271383" y="3194742"/>
                <a:ext cx="37783" cy="32420"/>
                <a:chOff x="4271383" y="3194742"/>
                <a:chExt cx="37783" cy="32420"/>
              </a:xfrm>
            </p:grpSpPr>
            <p:sp>
              <p:nvSpPr>
                <p:cNvPr id="682" name="Google Shape;11178;p7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179;p7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11180;p70"/>
              <p:cNvGrpSpPr/>
              <p:nvPr/>
            </p:nvGrpSpPr>
            <p:grpSpPr>
              <a:xfrm>
                <a:off x="4284416" y="3084058"/>
                <a:ext cx="37783" cy="32357"/>
                <a:chOff x="4284416" y="3084058"/>
                <a:chExt cx="37783" cy="32357"/>
              </a:xfrm>
            </p:grpSpPr>
            <p:sp>
              <p:nvSpPr>
                <p:cNvPr id="680" name="Google Shape;11181;p7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182;p7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11183;p70"/>
              <p:cNvGrpSpPr/>
              <p:nvPr/>
            </p:nvGrpSpPr>
            <p:grpSpPr>
              <a:xfrm>
                <a:off x="4478697" y="3297561"/>
                <a:ext cx="37776" cy="32451"/>
                <a:chOff x="4478697" y="3297561"/>
                <a:chExt cx="37776" cy="32451"/>
              </a:xfrm>
            </p:grpSpPr>
            <p:sp>
              <p:nvSpPr>
                <p:cNvPr id="678" name="Google Shape;11184;p7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185;p7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11186;p70"/>
              <p:cNvGrpSpPr/>
              <p:nvPr/>
            </p:nvGrpSpPr>
            <p:grpSpPr>
              <a:xfrm>
                <a:off x="4411813" y="3331711"/>
                <a:ext cx="37776" cy="32451"/>
                <a:chOff x="4411813" y="3331711"/>
                <a:chExt cx="37776" cy="32451"/>
              </a:xfrm>
            </p:grpSpPr>
            <p:sp>
              <p:nvSpPr>
                <p:cNvPr id="676" name="Google Shape;11187;p7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188;p7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11189;p70"/>
              <p:cNvGrpSpPr/>
              <p:nvPr/>
            </p:nvGrpSpPr>
            <p:grpSpPr>
              <a:xfrm>
                <a:off x="4337984" y="3375188"/>
                <a:ext cx="37776" cy="32357"/>
                <a:chOff x="4337984" y="3375188"/>
                <a:chExt cx="37776" cy="32357"/>
              </a:xfrm>
            </p:grpSpPr>
            <p:sp>
              <p:nvSpPr>
                <p:cNvPr id="674" name="Google Shape;11190;p7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191;p7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11192;p70"/>
              <p:cNvGrpSpPr/>
              <p:nvPr/>
            </p:nvGrpSpPr>
            <p:grpSpPr>
              <a:xfrm>
                <a:off x="4494867" y="3090530"/>
                <a:ext cx="37878" cy="32451"/>
                <a:chOff x="4494867" y="3090530"/>
                <a:chExt cx="37878" cy="32451"/>
              </a:xfrm>
            </p:grpSpPr>
            <p:sp>
              <p:nvSpPr>
                <p:cNvPr id="672" name="Google Shape;11193;p7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194;p7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11195;p70"/>
              <p:cNvGrpSpPr/>
              <p:nvPr/>
            </p:nvGrpSpPr>
            <p:grpSpPr>
              <a:xfrm>
                <a:off x="4525124" y="3207774"/>
                <a:ext cx="37783" cy="32420"/>
                <a:chOff x="4525124" y="3207774"/>
                <a:chExt cx="37783" cy="32420"/>
              </a:xfrm>
            </p:grpSpPr>
            <p:sp>
              <p:nvSpPr>
                <p:cNvPr id="670" name="Google Shape;11196;p7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197;p7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11198;p70"/>
              <p:cNvGrpSpPr/>
              <p:nvPr/>
            </p:nvGrpSpPr>
            <p:grpSpPr>
              <a:xfrm>
                <a:off x="4440544" y="3176479"/>
                <a:ext cx="31499" cy="26898"/>
                <a:chOff x="4440544" y="3176479"/>
                <a:chExt cx="31499" cy="26898"/>
              </a:xfrm>
            </p:grpSpPr>
            <p:sp>
              <p:nvSpPr>
                <p:cNvPr id="668" name="Google Shape;11199;p7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200;p7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11201;p70"/>
              <p:cNvGrpSpPr/>
              <p:nvPr/>
            </p:nvGrpSpPr>
            <p:grpSpPr>
              <a:xfrm>
                <a:off x="4350545" y="3156400"/>
                <a:ext cx="31405" cy="27001"/>
                <a:chOff x="4350545" y="3156400"/>
                <a:chExt cx="31405" cy="27001"/>
              </a:xfrm>
            </p:grpSpPr>
            <p:sp>
              <p:nvSpPr>
                <p:cNvPr id="666" name="Google Shape;11202;p7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203;p7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11204;p70"/>
              <p:cNvGrpSpPr/>
              <p:nvPr/>
            </p:nvGrpSpPr>
            <p:grpSpPr>
              <a:xfrm>
                <a:off x="4376703" y="3255058"/>
                <a:ext cx="31405" cy="27001"/>
                <a:chOff x="4376703" y="3255058"/>
                <a:chExt cx="31405" cy="27001"/>
              </a:xfrm>
            </p:grpSpPr>
            <p:sp>
              <p:nvSpPr>
                <p:cNvPr id="664" name="Google Shape;11205;p7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206;p7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11207;p70"/>
              <p:cNvGrpSpPr/>
              <p:nvPr/>
            </p:nvGrpSpPr>
            <p:grpSpPr>
              <a:xfrm>
                <a:off x="4331322" y="3283656"/>
                <a:ext cx="31405" cy="26945"/>
                <a:chOff x="4331322" y="3283656"/>
                <a:chExt cx="31405" cy="26945"/>
              </a:xfrm>
            </p:grpSpPr>
            <p:sp>
              <p:nvSpPr>
                <p:cNvPr id="662" name="Google Shape;11208;p7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209;p7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11210;p70"/>
              <p:cNvGrpSpPr/>
              <p:nvPr/>
            </p:nvGrpSpPr>
            <p:grpSpPr>
              <a:xfrm>
                <a:off x="4380510" y="3065882"/>
                <a:ext cx="31405" cy="26938"/>
                <a:chOff x="4380510" y="3065882"/>
                <a:chExt cx="31405" cy="26938"/>
              </a:xfrm>
            </p:grpSpPr>
            <p:sp>
              <p:nvSpPr>
                <p:cNvPr id="660" name="Google Shape;11211;p7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212;p7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11213;p70"/>
            <p:cNvGrpSpPr/>
            <p:nvPr/>
          </p:nvGrpSpPr>
          <p:grpSpPr>
            <a:xfrm>
              <a:off x="4558998" y="3188237"/>
              <a:ext cx="1280131" cy="1052746"/>
              <a:chOff x="4558998" y="3188237"/>
              <a:chExt cx="1280131" cy="1052746"/>
            </a:xfrm>
          </p:grpSpPr>
          <p:sp>
            <p:nvSpPr>
              <p:cNvPr id="226" name="Google Shape;11214;p7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11215;p70"/>
              <p:cNvGrpSpPr/>
              <p:nvPr/>
            </p:nvGrpSpPr>
            <p:grpSpPr>
              <a:xfrm>
                <a:off x="4579164" y="3203653"/>
                <a:ext cx="1244833" cy="1020397"/>
                <a:chOff x="4579164" y="3203653"/>
                <a:chExt cx="1244833" cy="1020397"/>
              </a:xfrm>
            </p:grpSpPr>
            <p:sp>
              <p:nvSpPr>
                <p:cNvPr id="545" name="Google Shape;11216;p7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1217;p7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11218;p70"/>
                <p:cNvGrpSpPr/>
                <p:nvPr/>
              </p:nvGrpSpPr>
              <p:grpSpPr>
                <a:xfrm>
                  <a:off x="4579164" y="3203653"/>
                  <a:ext cx="1244833" cy="1020397"/>
                  <a:chOff x="4579164" y="3203653"/>
                  <a:chExt cx="1244833" cy="1020397"/>
                </a:xfrm>
              </p:grpSpPr>
              <p:sp>
                <p:nvSpPr>
                  <p:cNvPr id="548" name="Google Shape;11219;p7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1220;p7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11221;p70"/>
                  <p:cNvGrpSpPr/>
                  <p:nvPr/>
                </p:nvGrpSpPr>
                <p:grpSpPr>
                  <a:xfrm>
                    <a:off x="4579164" y="3203653"/>
                    <a:ext cx="1244833" cy="1020397"/>
                    <a:chOff x="4579164" y="3203653"/>
                    <a:chExt cx="1244833" cy="1020397"/>
                  </a:xfrm>
                </p:grpSpPr>
                <p:sp>
                  <p:nvSpPr>
                    <p:cNvPr id="551" name="Google Shape;11222;p7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1223;p7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1224;p7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1225;p7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1226;p7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1227;p7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1228;p7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1229;p7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11230;p70"/>
                    <p:cNvGrpSpPr/>
                    <p:nvPr/>
                  </p:nvGrpSpPr>
                  <p:grpSpPr>
                    <a:xfrm>
                      <a:off x="4579164" y="3203653"/>
                      <a:ext cx="1244833" cy="1020397"/>
                      <a:chOff x="4579164" y="3203653"/>
                      <a:chExt cx="1244833" cy="1020397"/>
                    </a:xfrm>
                  </p:grpSpPr>
                  <p:sp>
                    <p:nvSpPr>
                      <p:cNvPr id="560" name="Google Shape;11231;p7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1232;p7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1233;p7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1234;p7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1235;p7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1236;p7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1237;p7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1238;p7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1239;p7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1240;p7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1241;p7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1242;p7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1243;p7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1244;p7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11245;p70"/>
                      <p:cNvGrpSpPr/>
                      <p:nvPr/>
                    </p:nvGrpSpPr>
                    <p:grpSpPr>
                      <a:xfrm>
                        <a:off x="4579164" y="3203653"/>
                        <a:ext cx="1244833" cy="1020397"/>
                        <a:chOff x="4579164" y="3203653"/>
                        <a:chExt cx="1244833" cy="1020397"/>
                      </a:xfrm>
                    </p:grpSpPr>
                    <p:sp>
                      <p:nvSpPr>
                        <p:cNvPr id="575" name="Google Shape;11246;p7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1247;p7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1248;p7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1249;p7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1250;p7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1251;p7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1252;p7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1253;p7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1254;p7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1255;p7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1256;p7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1257;p7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1258;p7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1259;p7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1260;p7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1261;p7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1262;p7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1263;p7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1264;p7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1265;p7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1266;p7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1267;p7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1268;p7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1269;p7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11270;p70"/>
                        <p:cNvGrpSpPr/>
                        <p:nvPr/>
                      </p:nvGrpSpPr>
                      <p:grpSpPr>
                        <a:xfrm>
                          <a:off x="4579164" y="3203653"/>
                          <a:ext cx="1244833" cy="1020397"/>
                          <a:chOff x="4579164" y="3203653"/>
                          <a:chExt cx="1244833" cy="1020397"/>
                        </a:xfrm>
                      </p:grpSpPr>
                      <p:sp>
                        <p:nvSpPr>
                          <p:cNvPr id="601" name="Google Shape;11271;p7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11272;p70"/>
                          <p:cNvGrpSpPr/>
                          <p:nvPr/>
                        </p:nvGrpSpPr>
                        <p:grpSpPr>
                          <a:xfrm>
                            <a:off x="4579164" y="3203653"/>
                            <a:ext cx="1244833" cy="1020397"/>
                            <a:chOff x="4579164" y="3203653"/>
                            <a:chExt cx="1244833" cy="1020397"/>
                          </a:xfrm>
                        </p:grpSpPr>
                        <p:sp>
                          <p:nvSpPr>
                            <p:cNvPr id="603" name="Google Shape;11273;p7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274;p7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275;p7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276;p7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277;p7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278;p7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279;p7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11280;p70"/>
                            <p:cNvGrpSpPr/>
                            <p:nvPr/>
                          </p:nvGrpSpPr>
                          <p:grpSpPr>
                            <a:xfrm>
                              <a:off x="4579164" y="3203653"/>
                              <a:ext cx="1244833" cy="1020397"/>
                              <a:chOff x="4579164" y="3203653"/>
                              <a:chExt cx="1244833" cy="1020397"/>
                            </a:xfrm>
                          </p:grpSpPr>
                          <p:sp>
                            <p:nvSpPr>
                              <p:cNvPr id="614" name="Google Shape;11281;p7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282;p7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283;p7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284;p7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285;p7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86;p7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87;p7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88;p7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89;p7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90;p7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91;p7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92;p7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93;p7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11294;p70"/>
                              <p:cNvGrpSpPr/>
                              <p:nvPr/>
                            </p:nvGrpSpPr>
                            <p:grpSpPr>
                              <a:xfrm>
                                <a:off x="4579164" y="3203653"/>
                                <a:ext cx="1244833" cy="1020397"/>
                                <a:chOff x="4579164" y="3203653"/>
                                <a:chExt cx="1244833" cy="1020397"/>
                              </a:xfrm>
                            </p:grpSpPr>
                            <p:sp>
                              <p:nvSpPr>
                                <p:cNvPr id="628" name="Google Shape;11295;p7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296;p7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297;p7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298;p7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299;p7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00;p7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01;p7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11302;p70"/>
                                <p:cNvGrpSpPr/>
                                <p:nvPr/>
                              </p:nvGrpSpPr>
                              <p:grpSpPr>
                                <a:xfrm>
                                  <a:off x="4579164" y="3203653"/>
                                  <a:ext cx="1244833" cy="1020397"/>
                                  <a:chOff x="4579164" y="3203653"/>
                                  <a:chExt cx="1244833" cy="1020397"/>
                                </a:xfrm>
                              </p:grpSpPr>
                              <p:sp>
                                <p:nvSpPr>
                                  <p:cNvPr id="636" name="Google Shape;11303;p7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04;p7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05;p7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306;p7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307;p7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11308;p70"/>
                                  <p:cNvGrpSpPr/>
                                  <p:nvPr/>
                                </p:nvGrpSpPr>
                                <p:grpSpPr>
                                  <a:xfrm>
                                    <a:off x="4579164" y="3203653"/>
                                    <a:ext cx="1244833" cy="1020397"/>
                                    <a:chOff x="4579164" y="3203653"/>
                                    <a:chExt cx="1244833" cy="1020397"/>
                                  </a:xfrm>
                                </p:grpSpPr>
                                <p:sp>
                                  <p:nvSpPr>
                                    <p:cNvPr id="642" name="Google Shape;11309;p7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310;p7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311;p7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312;p7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1" name="Google Shape;11313;p7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314;p7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315;p7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 name="Google Shape;11316;p7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28" name="Google Shape;11317;p70"/>
              <p:cNvGrpSpPr/>
              <p:nvPr/>
            </p:nvGrpSpPr>
            <p:grpSpPr>
              <a:xfrm>
                <a:off x="4595437" y="3598775"/>
                <a:ext cx="37776" cy="32451"/>
                <a:chOff x="4595437" y="3598775"/>
                <a:chExt cx="37776" cy="32451"/>
              </a:xfrm>
            </p:grpSpPr>
            <p:sp>
              <p:nvSpPr>
                <p:cNvPr id="543" name="Google Shape;11318;p7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1319;p7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1320;p70"/>
              <p:cNvGrpSpPr/>
              <p:nvPr/>
            </p:nvGrpSpPr>
            <p:grpSpPr>
              <a:xfrm>
                <a:off x="4641864" y="3524443"/>
                <a:ext cx="37776" cy="32380"/>
                <a:chOff x="4641864" y="3524443"/>
                <a:chExt cx="37776" cy="32380"/>
              </a:xfrm>
            </p:grpSpPr>
            <p:sp>
              <p:nvSpPr>
                <p:cNvPr id="541" name="Google Shape;11321;p7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1322;p7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11323;p70"/>
              <p:cNvGrpSpPr/>
              <p:nvPr/>
            </p:nvGrpSpPr>
            <p:grpSpPr>
              <a:xfrm>
                <a:off x="4648431" y="3893901"/>
                <a:ext cx="37776" cy="32357"/>
                <a:chOff x="4648431" y="3893901"/>
                <a:chExt cx="37776" cy="32357"/>
              </a:xfrm>
            </p:grpSpPr>
            <p:sp>
              <p:nvSpPr>
                <p:cNvPr id="539" name="Google Shape;11324;p7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1325;p7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11326;p70"/>
              <p:cNvGrpSpPr/>
              <p:nvPr/>
            </p:nvGrpSpPr>
            <p:grpSpPr>
              <a:xfrm>
                <a:off x="4567752" y="3722908"/>
                <a:ext cx="37870" cy="32380"/>
                <a:chOff x="4567752" y="3722908"/>
                <a:chExt cx="37870" cy="32380"/>
              </a:xfrm>
            </p:grpSpPr>
            <p:sp>
              <p:nvSpPr>
                <p:cNvPr id="537" name="Google Shape;11327;p7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1328;p7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11329;p70"/>
              <p:cNvGrpSpPr/>
              <p:nvPr/>
            </p:nvGrpSpPr>
            <p:grpSpPr>
              <a:xfrm>
                <a:off x="4617506" y="3652052"/>
                <a:ext cx="37783" cy="32357"/>
                <a:chOff x="4617506" y="3652052"/>
                <a:chExt cx="37783" cy="32357"/>
              </a:xfrm>
            </p:grpSpPr>
            <p:sp>
              <p:nvSpPr>
                <p:cNvPr id="535" name="Google Shape;11330;p7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1331;p7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11332;p70"/>
              <p:cNvGrpSpPr/>
              <p:nvPr/>
            </p:nvGrpSpPr>
            <p:grpSpPr>
              <a:xfrm>
                <a:off x="4739005" y="3554149"/>
                <a:ext cx="37870" cy="32357"/>
                <a:chOff x="4739005" y="3554149"/>
                <a:chExt cx="37870" cy="32357"/>
              </a:xfrm>
            </p:grpSpPr>
            <p:sp>
              <p:nvSpPr>
                <p:cNvPr id="533" name="Google Shape;11333;p7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1334;p7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11335;p70"/>
              <p:cNvGrpSpPr/>
              <p:nvPr/>
            </p:nvGrpSpPr>
            <p:grpSpPr>
              <a:xfrm>
                <a:off x="4806557" y="3630258"/>
                <a:ext cx="37776" cy="32364"/>
                <a:chOff x="4806557" y="3630258"/>
                <a:chExt cx="37776" cy="32364"/>
              </a:xfrm>
            </p:grpSpPr>
            <p:sp>
              <p:nvSpPr>
                <p:cNvPr id="531" name="Google Shape;11336;p7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1337;p7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11338;p70"/>
              <p:cNvGrpSpPr/>
              <p:nvPr/>
            </p:nvGrpSpPr>
            <p:grpSpPr>
              <a:xfrm>
                <a:off x="4737007" y="4004357"/>
                <a:ext cx="37870" cy="32357"/>
                <a:chOff x="4737007" y="4004357"/>
                <a:chExt cx="37870" cy="32357"/>
              </a:xfrm>
            </p:grpSpPr>
            <p:sp>
              <p:nvSpPr>
                <p:cNvPr id="529" name="Google Shape;11339;p7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1340;p7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11341;p70"/>
              <p:cNvGrpSpPr/>
              <p:nvPr/>
            </p:nvGrpSpPr>
            <p:grpSpPr>
              <a:xfrm>
                <a:off x="4773634" y="4208627"/>
                <a:ext cx="37776" cy="32357"/>
                <a:chOff x="4773634" y="4208627"/>
                <a:chExt cx="37776" cy="32357"/>
              </a:xfrm>
            </p:grpSpPr>
            <p:sp>
              <p:nvSpPr>
                <p:cNvPr id="527" name="Google Shape;11342;p7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1343;p7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1344;p70"/>
              <p:cNvGrpSpPr/>
              <p:nvPr/>
            </p:nvGrpSpPr>
            <p:grpSpPr>
              <a:xfrm>
                <a:off x="4888282" y="4074764"/>
                <a:ext cx="37776" cy="32451"/>
                <a:chOff x="4888282" y="4074764"/>
                <a:chExt cx="37776" cy="32451"/>
              </a:xfrm>
            </p:grpSpPr>
            <p:sp>
              <p:nvSpPr>
                <p:cNvPr id="525" name="Google Shape;11345;p7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1346;p7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11347;p70"/>
              <p:cNvGrpSpPr/>
              <p:nvPr/>
            </p:nvGrpSpPr>
            <p:grpSpPr>
              <a:xfrm>
                <a:off x="4901315" y="3804271"/>
                <a:ext cx="37776" cy="32364"/>
                <a:chOff x="4901315" y="3804271"/>
                <a:chExt cx="37776" cy="32364"/>
              </a:xfrm>
            </p:grpSpPr>
            <p:sp>
              <p:nvSpPr>
                <p:cNvPr id="523" name="Google Shape;11348;p7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1349;p7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11350;p70"/>
              <p:cNvGrpSpPr/>
              <p:nvPr/>
            </p:nvGrpSpPr>
            <p:grpSpPr>
              <a:xfrm>
                <a:off x="4866394" y="3715035"/>
                <a:ext cx="37846" cy="32357"/>
                <a:chOff x="4866394" y="3715035"/>
                <a:chExt cx="37846" cy="32357"/>
              </a:xfrm>
            </p:grpSpPr>
            <p:sp>
              <p:nvSpPr>
                <p:cNvPr id="521" name="Google Shape;11351;p7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1352;p7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1353;p70"/>
              <p:cNvGrpSpPr/>
              <p:nvPr/>
            </p:nvGrpSpPr>
            <p:grpSpPr>
              <a:xfrm>
                <a:off x="4979233" y="3839798"/>
                <a:ext cx="37878" cy="32420"/>
                <a:chOff x="4979233" y="3839798"/>
                <a:chExt cx="37878" cy="32420"/>
              </a:xfrm>
            </p:grpSpPr>
            <p:sp>
              <p:nvSpPr>
                <p:cNvPr id="519" name="Google Shape;11354;p7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1355;p7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11356;p70"/>
              <p:cNvGrpSpPr/>
              <p:nvPr/>
            </p:nvGrpSpPr>
            <p:grpSpPr>
              <a:xfrm>
                <a:off x="4790662" y="3679147"/>
                <a:ext cx="37783" cy="32380"/>
                <a:chOff x="4790662" y="3679147"/>
                <a:chExt cx="37783" cy="32380"/>
              </a:xfrm>
            </p:grpSpPr>
            <p:sp>
              <p:nvSpPr>
                <p:cNvPr id="517" name="Google Shape;11357;p7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1358;p7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11359;p70"/>
              <p:cNvGrpSpPr/>
              <p:nvPr/>
            </p:nvGrpSpPr>
            <p:grpSpPr>
              <a:xfrm>
                <a:off x="4857263" y="3557861"/>
                <a:ext cx="37776" cy="32357"/>
                <a:chOff x="4857263" y="3557861"/>
                <a:chExt cx="37776" cy="32357"/>
              </a:xfrm>
            </p:grpSpPr>
            <p:sp>
              <p:nvSpPr>
                <p:cNvPr id="515" name="Google Shape;11360;p7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1361;p7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11362;p70"/>
              <p:cNvGrpSpPr/>
              <p:nvPr/>
            </p:nvGrpSpPr>
            <p:grpSpPr>
              <a:xfrm>
                <a:off x="4883902" y="3648033"/>
                <a:ext cx="37783" cy="32380"/>
                <a:chOff x="4883902" y="3648033"/>
                <a:chExt cx="37783" cy="32380"/>
              </a:xfrm>
            </p:grpSpPr>
            <p:sp>
              <p:nvSpPr>
                <p:cNvPr id="513" name="Google Shape;11363;p7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1364;p7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11365;p70"/>
              <p:cNvGrpSpPr/>
              <p:nvPr/>
            </p:nvGrpSpPr>
            <p:grpSpPr>
              <a:xfrm>
                <a:off x="4907780" y="3347220"/>
                <a:ext cx="37878" cy="32357"/>
                <a:chOff x="4907780" y="3347220"/>
                <a:chExt cx="37878" cy="32357"/>
              </a:xfrm>
            </p:grpSpPr>
            <p:sp>
              <p:nvSpPr>
                <p:cNvPr id="511" name="Google Shape;11366;p7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1367;p7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11368;p70"/>
              <p:cNvGrpSpPr/>
              <p:nvPr/>
            </p:nvGrpSpPr>
            <p:grpSpPr>
              <a:xfrm>
                <a:off x="5065048" y="3738150"/>
                <a:ext cx="37783" cy="32364"/>
                <a:chOff x="5065048" y="3738150"/>
                <a:chExt cx="37783" cy="32364"/>
              </a:xfrm>
            </p:grpSpPr>
            <p:sp>
              <p:nvSpPr>
                <p:cNvPr id="509" name="Google Shape;11369;p7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1370;p7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11371;p70"/>
              <p:cNvGrpSpPr/>
              <p:nvPr/>
            </p:nvGrpSpPr>
            <p:grpSpPr>
              <a:xfrm>
                <a:off x="5071616" y="3284615"/>
                <a:ext cx="37783" cy="32357"/>
                <a:chOff x="5071616" y="3284615"/>
                <a:chExt cx="37783" cy="32357"/>
              </a:xfrm>
            </p:grpSpPr>
            <p:sp>
              <p:nvSpPr>
                <p:cNvPr id="507" name="Google Shape;11372;p7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1373;p7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11374;p70"/>
              <p:cNvGrpSpPr/>
              <p:nvPr/>
            </p:nvGrpSpPr>
            <p:grpSpPr>
              <a:xfrm>
                <a:off x="5389291" y="3759921"/>
                <a:ext cx="37783" cy="32380"/>
                <a:chOff x="5389291" y="3759921"/>
                <a:chExt cx="37783" cy="32380"/>
              </a:xfrm>
            </p:grpSpPr>
            <p:sp>
              <p:nvSpPr>
                <p:cNvPr id="505" name="Google Shape;11375;p7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1376;p7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11377;p70"/>
              <p:cNvGrpSpPr/>
              <p:nvPr/>
            </p:nvGrpSpPr>
            <p:grpSpPr>
              <a:xfrm>
                <a:off x="5431534" y="3632932"/>
                <a:ext cx="37878" cy="32451"/>
                <a:chOff x="5431534" y="3632932"/>
                <a:chExt cx="37878" cy="32451"/>
              </a:xfrm>
            </p:grpSpPr>
            <p:sp>
              <p:nvSpPr>
                <p:cNvPr id="503" name="Google Shape;11378;p7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1379;p7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11380;p70"/>
              <p:cNvGrpSpPr/>
              <p:nvPr/>
            </p:nvGrpSpPr>
            <p:grpSpPr>
              <a:xfrm>
                <a:off x="5540755" y="3544829"/>
                <a:ext cx="37783" cy="32357"/>
                <a:chOff x="5540755" y="3544829"/>
                <a:chExt cx="37783" cy="32357"/>
              </a:xfrm>
            </p:grpSpPr>
            <p:sp>
              <p:nvSpPr>
                <p:cNvPr id="501" name="Google Shape;11381;p7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1382;p7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11383;p70"/>
              <p:cNvGrpSpPr/>
              <p:nvPr/>
            </p:nvGrpSpPr>
            <p:grpSpPr>
              <a:xfrm>
                <a:off x="5579293" y="3412107"/>
                <a:ext cx="37776" cy="32357"/>
                <a:chOff x="5579293" y="3412107"/>
                <a:chExt cx="37776" cy="32357"/>
              </a:xfrm>
            </p:grpSpPr>
            <p:sp>
              <p:nvSpPr>
                <p:cNvPr id="499" name="Google Shape;11384;p7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1385;p7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11386;p70"/>
              <p:cNvGrpSpPr/>
              <p:nvPr/>
            </p:nvGrpSpPr>
            <p:grpSpPr>
              <a:xfrm>
                <a:off x="5801346" y="3284615"/>
                <a:ext cx="37783" cy="32357"/>
                <a:chOff x="5801346" y="3284615"/>
                <a:chExt cx="37783" cy="32357"/>
              </a:xfrm>
            </p:grpSpPr>
            <p:sp>
              <p:nvSpPr>
                <p:cNvPr id="497" name="Google Shape;11387;p7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1388;p7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11389;p70"/>
              <p:cNvGrpSpPr/>
              <p:nvPr/>
            </p:nvGrpSpPr>
            <p:grpSpPr>
              <a:xfrm>
                <a:off x="5763578" y="3399067"/>
                <a:ext cx="37776" cy="32364"/>
                <a:chOff x="5763578" y="3399067"/>
                <a:chExt cx="37776" cy="32364"/>
              </a:xfrm>
            </p:grpSpPr>
            <p:sp>
              <p:nvSpPr>
                <p:cNvPr id="495" name="Google Shape;11390;p7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1391;p7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11392;p70"/>
              <p:cNvGrpSpPr/>
              <p:nvPr/>
            </p:nvGrpSpPr>
            <p:grpSpPr>
              <a:xfrm>
                <a:off x="5395858" y="3230952"/>
                <a:ext cx="37776" cy="32364"/>
                <a:chOff x="5395858" y="3230952"/>
                <a:chExt cx="37776" cy="32364"/>
              </a:xfrm>
            </p:grpSpPr>
            <p:sp>
              <p:nvSpPr>
                <p:cNvPr id="493" name="Google Shape;11393;p7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1394;p7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11395;p70"/>
              <p:cNvGrpSpPr/>
              <p:nvPr/>
            </p:nvGrpSpPr>
            <p:grpSpPr>
              <a:xfrm>
                <a:off x="5264088" y="3188237"/>
                <a:ext cx="37776" cy="32357"/>
                <a:chOff x="5264088" y="3188237"/>
                <a:chExt cx="37776" cy="32357"/>
              </a:xfrm>
            </p:grpSpPr>
            <p:sp>
              <p:nvSpPr>
                <p:cNvPr id="491" name="Google Shape;11396;p7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1397;p7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11398;p70"/>
              <p:cNvGrpSpPr/>
              <p:nvPr/>
            </p:nvGrpSpPr>
            <p:grpSpPr>
              <a:xfrm>
                <a:off x="5585758" y="3237425"/>
                <a:ext cx="37878" cy="32357"/>
                <a:chOff x="5585758" y="3237425"/>
                <a:chExt cx="37878" cy="32357"/>
              </a:xfrm>
            </p:grpSpPr>
            <p:sp>
              <p:nvSpPr>
                <p:cNvPr id="489" name="Google Shape;11399;p7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1400;p7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11401;p70"/>
              <p:cNvGrpSpPr/>
              <p:nvPr/>
            </p:nvGrpSpPr>
            <p:grpSpPr>
              <a:xfrm>
                <a:off x="4874196" y="3291088"/>
                <a:ext cx="37878" cy="32451"/>
                <a:chOff x="4874196" y="3291088"/>
                <a:chExt cx="37878" cy="32451"/>
              </a:xfrm>
            </p:grpSpPr>
            <p:sp>
              <p:nvSpPr>
                <p:cNvPr id="487" name="Google Shape;11402;p7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1403;p7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11404;p70"/>
              <p:cNvGrpSpPr/>
              <p:nvPr/>
            </p:nvGrpSpPr>
            <p:grpSpPr>
              <a:xfrm>
                <a:off x="5197770" y="3785466"/>
                <a:ext cx="37783" cy="32427"/>
                <a:chOff x="5197770" y="3785466"/>
                <a:chExt cx="37783" cy="32427"/>
              </a:xfrm>
            </p:grpSpPr>
            <p:sp>
              <p:nvSpPr>
                <p:cNvPr id="485" name="Google Shape;11405;p7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1406;p7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11407;p70"/>
              <p:cNvGrpSpPr/>
              <p:nvPr/>
            </p:nvGrpSpPr>
            <p:grpSpPr>
              <a:xfrm>
                <a:off x="5177699" y="3492117"/>
                <a:ext cx="37776" cy="32357"/>
                <a:chOff x="5177699" y="3492117"/>
                <a:chExt cx="37776" cy="32357"/>
              </a:xfrm>
            </p:grpSpPr>
            <p:sp>
              <p:nvSpPr>
                <p:cNvPr id="483" name="Google Shape;11408;p7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1409;p7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11410;p70"/>
              <p:cNvGrpSpPr/>
              <p:nvPr/>
            </p:nvGrpSpPr>
            <p:grpSpPr>
              <a:xfrm>
                <a:off x="5349431" y="3622346"/>
                <a:ext cx="37870" cy="32380"/>
                <a:chOff x="5349431" y="3622346"/>
                <a:chExt cx="37870" cy="32380"/>
              </a:xfrm>
            </p:grpSpPr>
            <p:sp>
              <p:nvSpPr>
                <p:cNvPr id="481" name="Google Shape;11411;p7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1412;p7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11413;p70"/>
              <p:cNvGrpSpPr/>
              <p:nvPr/>
            </p:nvGrpSpPr>
            <p:grpSpPr>
              <a:xfrm>
                <a:off x="5068855" y="3563980"/>
                <a:ext cx="53954" cy="46223"/>
                <a:chOff x="5068855" y="3563980"/>
                <a:chExt cx="53954" cy="46223"/>
              </a:xfrm>
            </p:grpSpPr>
            <p:sp>
              <p:nvSpPr>
                <p:cNvPr id="479" name="Google Shape;11414;p7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1415;p7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11416;p70"/>
              <p:cNvGrpSpPr/>
              <p:nvPr/>
            </p:nvGrpSpPr>
            <p:grpSpPr>
              <a:xfrm>
                <a:off x="5037654" y="3392507"/>
                <a:ext cx="37870" cy="32451"/>
                <a:chOff x="5037654" y="3392507"/>
                <a:chExt cx="37870" cy="32451"/>
              </a:xfrm>
            </p:grpSpPr>
            <p:sp>
              <p:nvSpPr>
                <p:cNvPr id="477" name="Google Shape;11417;p7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1418;p7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11419;p70"/>
              <p:cNvGrpSpPr/>
              <p:nvPr/>
            </p:nvGrpSpPr>
            <p:grpSpPr>
              <a:xfrm>
                <a:off x="5456560" y="3368629"/>
                <a:ext cx="37870" cy="32451"/>
                <a:chOff x="5456560" y="3368629"/>
                <a:chExt cx="37870" cy="32451"/>
              </a:xfrm>
            </p:grpSpPr>
            <p:sp>
              <p:nvSpPr>
                <p:cNvPr id="475" name="Google Shape;11420;p7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1421;p7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11422;p70"/>
              <p:cNvGrpSpPr/>
              <p:nvPr/>
            </p:nvGrpSpPr>
            <p:grpSpPr>
              <a:xfrm>
                <a:off x="4755749" y="3501516"/>
                <a:ext cx="46246" cy="39608"/>
                <a:chOff x="4755749" y="3501516"/>
                <a:chExt cx="46246" cy="39608"/>
              </a:xfrm>
            </p:grpSpPr>
            <p:sp>
              <p:nvSpPr>
                <p:cNvPr id="473" name="Google Shape;11423;p7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1424;p7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11425;p70"/>
              <p:cNvGrpSpPr/>
              <p:nvPr/>
            </p:nvGrpSpPr>
            <p:grpSpPr>
              <a:xfrm>
                <a:off x="4681346" y="3485582"/>
                <a:ext cx="37783" cy="32427"/>
                <a:chOff x="4681346" y="3485582"/>
                <a:chExt cx="37783" cy="32427"/>
              </a:xfrm>
            </p:grpSpPr>
            <p:sp>
              <p:nvSpPr>
                <p:cNvPr id="471" name="Google Shape;11426;p7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1427;p7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11428;p70"/>
              <p:cNvGrpSpPr/>
              <p:nvPr/>
            </p:nvGrpSpPr>
            <p:grpSpPr>
              <a:xfrm>
                <a:off x="4767067" y="3291088"/>
                <a:ext cx="37878" cy="32451"/>
                <a:chOff x="4767067" y="3291088"/>
                <a:chExt cx="37878" cy="32451"/>
              </a:xfrm>
            </p:grpSpPr>
            <p:sp>
              <p:nvSpPr>
                <p:cNvPr id="469" name="Google Shape;11429;p7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1430;p7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11431;p70"/>
              <p:cNvGrpSpPr/>
              <p:nvPr/>
            </p:nvGrpSpPr>
            <p:grpSpPr>
              <a:xfrm>
                <a:off x="4687819" y="3405539"/>
                <a:ext cx="37776" cy="32451"/>
                <a:chOff x="4687819" y="3405539"/>
                <a:chExt cx="37776" cy="32451"/>
              </a:xfrm>
            </p:grpSpPr>
            <p:sp>
              <p:nvSpPr>
                <p:cNvPr id="467" name="Google Shape;11432;p7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1433;p7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11434;p70"/>
              <p:cNvGrpSpPr/>
              <p:nvPr/>
            </p:nvGrpSpPr>
            <p:grpSpPr>
              <a:xfrm>
                <a:off x="4923101" y="3444809"/>
                <a:ext cx="52813" cy="45318"/>
                <a:chOff x="4923101" y="3444809"/>
                <a:chExt cx="52813" cy="45318"/>
              </a:xfrm>
            </p:grpSpPr>
            <p:sp>
              <p:nvSpPr>
                <p:cNvPr id="465" name="Google Shape;11435;p7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1436;p7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11437;p70"/>
              <p:cNvGrpSpPr/>
              <p:nvPr/>
            </p:nvGrpSpPr>
            <p:grpSpPr>
              <a:xfrm>
                <a:off x="4846040" y="3654750"/>
                <a:ext cx="31405" cy="26993"/>
                <a:chOff x="4846040" y="3654750"/>
                <a:chExt cx="31405" cy="26993"/>
              </a:xfrm>
            </p:grpSpPr>
            <p:sp>
              <p:nvSpPr>
                <p:cNvPr id="463" name="Google Shape;11438;p7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1439;p7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11440;p70"/>
              <p:cNvGrpSpPr/>
              <p:nvPr/>
            </p:nvGrpSpPr>
            <p:grpSpPr>
              <a:xfrm>
                <a:off x="4925673" y="3691700"/>
                <a:ext cx="40253" cy="34472"/>
                <a:chOff x="4925673" y="3691700"/>
                <a:chExt cx="40253" cy="34472"/>
              </a:xfrm>
            </p:grpSpPr>
            <p:sp>
              <p:nvSpPr>
                <p:cNvPr id="461" name="Google Shape;11441;p7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1442;p7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11443;p70"/>
              <p:cNvGrpSpPr/>
              <p:nvPr/>
            </p:nvGrpSpPr>
            <p:grpSpPr>
              <a:xfrm>
                <a:off x="4894653" y="3740848"/>
                <a:ext cx="31405" cy="26906"/>
                <a:chOff x="4894653" y="3740848"/>
                <a:chExt cx="31405" cy="26906"/>
              </a:xfrm>
            </p:grpSpPr>
            <p:sp>
              <p:nvSpPr>
                <p:cNvPr id="459" name="Google Shape;11444;p7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1445;p7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11446;p70"/>
              <p:cNvGrpSpPr/>
              <p:nvPr/>
            </p:nvGrpSpPr>
            <p:grpSpPr>
              <a:xfrm>
                <a:off x="4962300" y="3696348"/>
                <a:ext cx="38255" cy="32773"/>
                <a:chOff x="4962300" y="3696348"/>
                <a:chExt cx="38255" cy="32773"/>
              </a:xfrm>
            </p:grpSpPr>
            <p:sp>
              <p:nvSpPr>
                <p:cNvPr id="457" name="Google Shape;11447;p7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1448;p7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11449;p70"/>
              <p:cNvGrpSpPr/>
              <p:nvPr/>
            </p:nvGrpSpPr>
            <p:grpSpPr>
              <a:xfrm>
                <a:off x="4980185" y="3743349"/>
                <a:ext cx="31499" cy="26969"/>
                <a:chOff x="4980185" y="3743349"/>
                <a:chExt cx="31499" cy="26969"/>
              </a:xfrm>
            </p:grpSpPr>
            <p:sp>
              <p:nvSpPr>
                <p:cNvPr id="455" name="Google Shape;11450;p7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1451;p7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11452;p70"/>
              <p:cNvGrpSpPr/>
              <p:nvPr/>
            </p:nvGrpSpPr>
            <p:grpSpPr>
              <a:xfrm>
                <a:off x="5013768" y="3734312"/>
                <a:ext cx="31499" cy="26969"/>
                <a:chOff x="5013768" y="3734312"/>
                <a:chExt cx="31499" cy="26969"/>
              </a:xfrm>
            </p:grpSpPr>
            <p:sp>
              <p:nvSpPr>
                <p:cNvPr id="453" name="Google Shape;11453;p7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1454;p7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11455;p70"/>
              <p:cNvGrpSpPr/>
              <p:nvPr/>
            </p:nvGrpSpPr>
            <p:grpSpPr>
              <a:xfrm>
                <a:off x="5036703" y="3764545"/>
                <a:ext cx="31499" cy="26898"/>
                <a:chOff x="5036703" y="3764545"/>
                <a:chExt cx="31499" cy="26898"/>
              </a:xfrm>
            </p:grpSpPr>
            <p:sp>
              <p:nvSpPr>
                <p:cNvPr id="451" name="Google Shape;11456;p7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1457;p7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11458;p70"/>
              <p:cNvGrpSpPr/>
              <p:nvPr/>
            </p:nvGrpSpPr>
            <p:grpSpPr>
              <a:xfrm>
                <a:off x="4953546" y="3768352"/>
                <a:ext cx="31405" cy="26898"/>
                <a:chOff x="4953546" y="3768352"/>
                <a:chExt cx="31405" cy="26898"/>
              </a:xfrm>
            </p:grpSpPr>
            <p:sp>
              <p:nvSpPr>
                <p:cNvPr id="449" name="Google Shape;11459;p7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1460;p7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11461;p70"/>
              <p:cNvGrpSpPr/>
              <p:nvPr/>
            </p:nvGrpSpPr>
            <p:grpSpPr>
              <a:xfrm>
                <a:off x="4964770" y="3814016"/>
                <a:ext cx="31499" cy="26993"/>
                <a:chOff x="4964770" y="3814016"/>
                <a:chExt cx="31499" cy="26993"/>
              </a:xfrm>
            </p:grpSpPr>
            <p:sp>
              <p:nvSpPr>
                <p:cNvPr id="447" name="Google Shape;11462;p7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1463;p7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11464;p70"/>
              <p:cNvGrpSpPr/>
              <p:nvPr/>
            </p:nvGrpSpPr>
            <p:grpSpPr>
              <a:xfrm>
                <a:off x="4923290" y="3800504"/>
                <a:ext cx="31468" cy="26898"/>
                <a:chOff x="4923290" y="3800504"/>
                <a:chExt cx="31468" cy="26898"/>
              </a:xfrm>
            </p:grpSpPr>
            <p:sp>
              <p:nvSpPr>
                <p:cNvPr id="445" name="Google Shape;11465;p7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1466;p7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11467;p70"/>
              <p:cNvGrpSpPr/>
              <p:nvPr/>
            </p:nvGrpSpPr>
            <p:grpSpPr>
              <a:xfrm>
                <a:off x="5108534" y="3650943"/>
                <a:ext cx="31405" cy="26993"/>
                <a:chOff x="5108534" y="3650943"/>
                <a:chExt cx="31405" cy="26993"/>
              </a:xfrm>
            </p:grpSpPr>
            <p:sp>
              <p:nvSpPr>
                <p:cNvPr id="443" name="Google Shape;11468;p7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1469;p7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1470;p70"/>
              <p:cNvGrpSpPr/>
              <p:nvPr/>
            </p:nvGrpSpPr>
            <p:grpSpPr>
              <a:xfrm>
                <a:off x="5119380" y="3760739"/>
                <a:ext cx="31499" cy="26993"/>
                <a:chOff x="5119380" y="3760739"/>
                <a:chExt cx="31499" cy="26993"/>
              </a:xfrm>
            </p:grpSpPr>
            <p:sp>
              <p:nvSpPr>
                <p:cNvPr id="441" name="Google Shape;11471;p7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1472;p7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11473;p70"/>
              <p:cNvGrpSpPr/>
              <p:nvPr/>
            </p:nvGrpSpPr>
            <p:grpSpPr>
              <a:xfrm>
                <a:off x="5119380" y="3788235"/>
                <a:ext cx="31499" cy="26993"/>
                <a:chOff x="5119380" y="3788235"/>
                <a:chExt cx="31499" cy="26993"/>
              </a:xfrm>
            </p:grpSpPr>
            <p:sp>
              <p:nvSpPr>
                <p:cNvPr id="439" name="Google Shape;11474;p7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1475;p7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11476;p70"/>
              <p:cNvGrpSpPr/>
              <p:nvPr/>
            </p:nvGrpSpPr>
            <p:grpSpPr>
              <a:xfrm>
                <a:off x="5158005" y="3875284"/>
                <a:ext cx="31405" cy="27001"/>
                <a:chOff x="5158005" y="3875284"/>
                <a:chExt cx="31405" cy="27001"/>
              </a:xfrm>
            </p:grpSpPr>
            <p:sp>
              <p:nvSpPr>
                <p:cNvPr id="437" name="Google Shape;11477;p7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1478;p7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11479;p70"/>
              <p:cNvGrpSpPr/>
              <p:nvPr/>
            </p:nvGrpSpPr>
            <p:grpSpPr>
              <a:xfrm>
                <a:off x="5233163" y="3764545"/>
                <a:ext cx="31499" cy="26898"/>
                <a:chOff x="5233163" y="3764545"/>
                <a:chExt cx="31499" cy="26898"/>
              </a:xfrm>
            </p:grpSpPr>
            <p:sp>
              <p:nvSpPr>
                <p:cNvPr id="435" name="Google Shape;11480;p7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1481;p7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11482;p70"/>
              <p:cNvGrpSpPr/>
              <p:nvPr/>
            </p:nvGrpSpPr>
            <p:grpSpPr>
              <a:xfrm>
                <a:off x="5276168" y="3805545"/>
                <a:ext cx="31499" cy="26906"/>
                <a:chOff x="5276168" y="3805545"/>
                <a:chExt cx="31499" cy="26906"/>
              </a:xfrm>
            </p:grpSpPr>
            <p:sp>
              <p:nvSpPr>
                <p:cNvPr id="433" name="Google Shape;11483;p7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1484;p7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11485;p70"/>
              <p:cNvGrpSpPr/>
              <p:nvPr/>
            </p:nvGrpSpPr>
            <p:grpSpPr>
              <a:xfrm>
                <a:off x="5294053" y="3851933"/>
                <a:ext cx="31405" cy="26945"/>
                <a:chOff x="5294053" y="3851933"/>
                <a:chExt cx="31405" cy="26945"/>
              </a:xfrm>
            </p:grpSpPr>
            <p:sp>
              <p:nvSpPr>
                <p:cNvPr id="431" name="Google Shape;11486;p7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1487;p7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11488;p70"/>
              <p:cNvGrpSpPr/>
              <p:nvPr/>
            </p:nvGrpSpPr>
            <p:grpSpPr>
              <a:xfrm>
                <a:off x="5341723" y="3851902"/>
                <a:ext cx="31405" cy="26977"/>
                <a:chOff x="5341723" y="3851902"/>
                <a:chExt cx="31405" cy="26977"/>
              </a:xfrm>
            </p:grpSpPr>
            <p:sp>
              <p:nvSpPr>
                <p:cNvPr id="429" name="Google Shape;11489;p7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1490;p7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11491;p70"/>
              <p:cNvGrpSpPr/>
              <p:nvPr/>
            </p:nvGrpSpPr>
            <p:grpSpPr>
              <a:xfrm>
                <a:off x="5054871" y="3507855"/>
                <a:ext cx="31405" cy="26993"/>
                <a:chOff x="5054871" y="3507855"/>
                <a:chExt cx="31405" cy="26993"/>
              </a:xfrm>
            </p:grpSpPr>
            <p:sp>
              <p:nvSpPr>
                <p:cNvPr id="427" name="Google Shape;11492;p7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1493;p7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11494;p70"/>
              <p:cNvGrpSpPr/>
              <p:nvPr/>
            </p:nvGrpSpPr>
            <p:grpSpPr>
              <a:xfrm>
                <a:off x="4876579" y="3675325"/>
                <a:ext cx="31405" cy="26969"/>
                <a:chOff x="4876579" y="3675325"/>
                <a:chExt cx="31405" cy="26969"/>
              </a:xfrm>
            </p:grpSpPr>
            <p:sp>
              <p:nvSpPr>
                <p:cNvPr id="425" name="Google Shape;11495;p7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1496;p7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11497;p70"/>
              <p:cNvGrpSpPr/>
              <p:nvPr/>
            </p:nvGrpSpPr>
            <p:grpSpPr>
              <a:xfrm>
                <a:off x="4842233" y="3688333"/>
                <a:ext cx="31405" cy="26993"/>
                <a:chOff x="4842233" y="3688333"/>
                <a:chExt cx="31405" cy="26993"/>
              </a:xfrm>
            </p:grpSpPr>
            <p:sp>
              <p:nvSpPr>
                <p:cNvPr id="423" name="Google Shape;11498;p7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1499;p7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11500;p70"/>
              <p:cNvGrpSpPr/>
              <p:nvPr/>
            </p:nvGrpSpPr>
            <p:grpSpPr>
              <a:xfrm>
                <a:off x="5187876" y="3608032"/>
                <a:ext cx="31405" cy="27001"/>
                <a:chOff x="5187876" y="3608032"/>
                <a:chExt cx="31405" cy="27001"/>
              </a:xfrm>
            </p:grpSpPr>
            <p:sp>
              <p:nvSpPr>
                <p:cNvPr id="421" name="Google Shape;11501;p7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1502;p7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503;p7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504;p7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11505;p70"/>
              <p:cNvGrpSpPr/>
              <p:nvPr/>
            </p:nvGrpSpPr>
            <p:grpSpPr>
              <a:xfrm>
                <a:off x="5269224" y="3304167"/>
                <a:ext cx="40253" cy="34402"/>
                <a:chOff x="5269224" y="3304167"/>
                <a:chExt cx="40253" cy="34402"/>
              </a:xfrm>
            </p:grpSpPr>
            <p:sp>
              <p:nvSpPr>
                <p:cNvPr id="419" name="Google Shape;11506;p7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1507;p7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11508;p70"/>
              <p:cNvGrpSpPr/>
              <p:nvPr/>
            </p:nvGrpSpPr>
            <p:grpSpPr>
              <a:xfrm>
                <a:off x="5327354" y="3476615"/>
                <a:ext cx="49864" cy="42723"/>
                <a:chOff x="5327354" y="3476615"/>
                <a:chExt cx="49864" cy="42723"/>
              </a:xfrm>
            </p:grpSpPr>
            <p:sp>
              <p:nvSpPr>
                <p:cNvPr id="417" name="Google Shape;11509;p7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1510;p7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1511;p7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512;p7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11513;p70"/>
              <p:cNvGrpSpPr/>
              <p:nvPr/>
            </p:nvGrpSpPr>
            <p:grpSpPr>
              <a:xfrm>
                <a:off x="5341723" y="3775957"/>
                <a:ext cx="31405" cy="26898"/>
                <a:chOff x="5341723" y="3775957"/>
                <a:chExt cx="31405" cy="26898"/>
              </a:xfrm>
            </p:grpSpPr>
            <p:sp>
              <p:nvSpPr>
                <p:cNvPr id="415" name="Google Shape;11514;p7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1515;p7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11516;p70"/>
              <p:cNvGrpSpPr/>
              <p:nvPr/>
            </p:nvGrpSpPr>
            <p:grpSpPr>
              <a:xfrm>
                <a:off x="5439053" y="3699274"/>
                <a:ext cx="31405" cy="26898"/>
                <a:chOff x="5439053" y="3699274"/>
                <a:chExt cx="31405" cy="26898"/>
              </a:xfrm>
            </p:grpSpPr>
            <p:sp>
              <p:nvSpPr>
                <p:cNvPr id="413" name="Google Shape;11517;p7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1518;p7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11519;p70"/>
              <p:cNvGrpSpPr/>
              <p:nvPr/>
            </p:nvGrpSpPr>
            <p:grpSpPr>
              <a:xfrm>
                <a:off x="5412414" y="3622307"/>
                <a:ext cx="31499" cy="26993"/>
                <a:chOff x="5412414" y="3622307"/>
                <a:chExt cx="31499" cy="26993"/>
              </a:xfrm>
            </p:grpSpPr>
            <p:sp>
              <p:nvSpPr>
                <p:cNvPr id="411" name="Google Shape;11520;p7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1521;p7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11522;p70"/>
              <p:cNvGrpSpPr/>
              <p:nvPr/>
            </p:nvGrpSpPr>
            <p:grpSpPr>
              <a:xfrm>
                <a:off x="5476254" y="3473949"/>
                <a:ext cx="26835" cy="26930"/>
                <a:chOff x="5476254" y="3473949"/>
                <a:chExt cx="26835" cy="26930"/>
              </a:xfrm>
            </p:grpSpPr>
            <p:sp>
              <p:nvSpPr>
                <p:cNvPr id="409" name="Google Shape;11523;p7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1524;p7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11525;p70"/>
              <p:cNvGrpSpPr/>
              <p:nvPr/>
            </p:nvGrpSpPr>
            <p:grpSpPr>
              <a:xfrm>
                <a:off x="5564547" y="3481594"/>
                <a:ext cx="31397" cy="26898"/>
                <a:chOff x="5564547" y="3481594"/>
                <a:chExt cx="31397" cy="26898"/>
              </a:xfrm>
            </p:grpSpPr>
            <p:sp>
              <p:nvSpPr>
                <p:cNvPr id="407" name="Google Shape;11526;p7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1527;p7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11528;p70"/>
              <p:cNvGrpSpPr/>
              <p:nvPr/>
            </p:nvGrpSpPr>
            <p:grpSpPr>
              <a:xfrm>
                <a:off x="5534101" y="3470174"/>
                <a:ext cx="31397" cy="26906"/>
                <a:chOff x="5534101" y="3470174"/>
                <a:chExt cx="31397" cy="26906"/>
              </a:xfrm>
            </p:grpSpPr>
            <p:sp>
              <p:nvSpPr>
                <p:cNvPr id="405" name="Google Shape;11529;p7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530;p7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11531;p70"/>
              <p:cNvGrpSpPr/>
              <p:nvPr/>
            </p:nvGrpSpPr>
            <p:grpSpPr>
              <a:xfrm>
                <a:off x="5610879" y="3314486"/>
                <a:ext cx="31499" cy="26938"/>
                <a:chOff x="5610879" y="3314486"/>
                <a:chExt cx="31499" cy="26938"/>
              </a:xfrm>
            </p:grpSpPr>
            <p:sp>
              <p:nvSpPr>
                <p:cNvPr id="403" name="Google Shape;11532;p7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533;p7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11534;p70"/>
              <p:cNvGrpSpPr/>
              <p:nvPr/>
            </p:nvGrpSpPr>
            <p:grpSpPr>
              <a:xfrm>
                <a:off x="4834525" y="3501382"/>
                <a:ext cx="31499" cy="26898"/>
                <a:chOff x="4834525" y="3501382"/>
                <a:chExt cx="31499" cy="26898"/>
              </a:xfrm>
            </p:grpSpPr>
            <p:sp>
              <p:nvSpPr>
                <p:cNvPr id="401" name="Google Shape;11535;p7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536;p7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11537;p70"/>
              <p:cNvGrpSpPr/>
              <p:nvPr/>
            </p:nvGrpSpPr>
            <p:grpSpPr>
              <a:xfrm>
                <a:off x="4898460" y="3580158"/>
                <a:ext cx="31405" cy="26898"/>
                <a:chOff x="4898460" y="3580158"/>
                <a:chExt cx="31405" cy="26898"/>
              </a:xfrm>
            </p:grpSpPr>
            <p:sp>
              <p:nvSpPr>
                <p:cNvPr id="399" name="Google Shape;11538;p7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539;p7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11540;p70"/>
              <p:cNvGrpSpPr/>
              <p:nvPr/>
            </p:nvGrpSpPr>
            <p:grpSpPr>
              <a:xfrm>
                <a:off x="4882667" y="3608032"/>
                <a:ext cx="31499" cy="27001"/>
                <a:chOff x="4882667" y="3608032"/>
                <a:chExt cx="31499" cy="27001"/>
              </a:xfrm>
            </p:grpSpPr>
            <p:sp>
              <p:nvSpPr>
                <p:cNvPr id="397" name="Google Shape;11541;p7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1542;p7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11543;p70"/>
              <p:cNvGrpSpPr/>
              <p:nvPr/>
            </p:nvGrpSpPr>
            <p:grpSpPr>
              <a:xfrm>
                <a:off x="4843373" y="3631407"/>
                <a:ext cx="16273" cy="16186"/>
                <a:chOff x="4843373" y="3631407"/>
                <a:chExt cx="16273" cy="16186"/>
              </a:xfrm>
            </p:grpSpPr>
            <p:sp>
              <p:nvSpPr>
                <p:cNvPr id="395" name="Google Shape;11544;p7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1545;p7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11546;p70"/>
              <p:cNvGrpSpPr/>
              <p:nvPr/>
            </p:nvGrpSpPr>
            <p:grpSpPr>
              <a:xfrm>
                <a:off x="4727773" y="3591578"/>
                <a:ext cx="31499" cy="26898"/>
                <a:chOff x="4727773" y="3591578"/>
                <a:chExt cx="31499" cy="26898"/>
              </a:xfrm>
            </p:grpSpPr>
            <p:sp>
              <p:nvSpPr>
                <p:cNvPr id="393" name="Google Shape;11547;p7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1548;p7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11549;p7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550;p7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11551;p70"/>
              <p:cNvGrpSpPr/>
              <p:nvPr/>
            </p:nvGrpSpPr>
            <p:grpSpPr>
              <a:xfrm>
                <a:off x="4609421" y="3577398"/>
                <a:ext cx="31499" cy="27001"/>
                <a:chOff x="4609421" y="3577398"/>
                <a:chExt cx="31499" cy="27001"/>
              </a:xfrm>
            </p:grpSpPr>
            <p:sp>
              <p:nvSpPr>
                <p:cNvPr id="391" name="Google Shape;11552;p7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553;p7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1554;p70"/>
              <p:cNvGrpSpPr/>
              <p:nvPr/>
            </p:nvGrpSpPr>
            <p:grpSpPr>
              <a:xfrm>
                <a:off x="4649289" y="3577398"/>
                <a:ext cx="31499" cy="27001"/>
                <a:chOff x="4649289" y="3577398"/>
                <a:chExt cx="31499" cy="27001"/>
              </a:xfrm>
            </p:grpSpPr>
            <p:sp>
              <p:nvSpPr>
                <p:cNvPr id="389" name="Google Shape;11555;p7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556;p7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11557;p70"/>
              <p:cNvGrpSpPr/>
              <p:nvPr/>
            </p:nvGrpSpPr>
            <p:grpSpPr>
              <a:xfrm>
                <a:off x="4605614" y="3639523"/>
                <a:ext cx="31499" cy="26906"/>
                <a:chOff x="4605614" y="3639523"/>
                <a:chExt cx="31499" cy="26906"/>
              </a:xfrm>
            </p:grpSpPr>
            <p:sp>
              <p:nvSpPr>
                <p:cNvPr id="387" name="Google Shape;11558;p7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559;p7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11560;p70"/>
              <p:cNvGrpSpPr/>
              <p:nvPr/>
            </p:nvGrpSpPr>
            <p:grpSpPr>
              <a:xfrm>
                <a:off x="4785149" y="3618846"/>
                <a:ext cx="26930" cy="26843"/>
                <a:chOff x="4785149" y="3618846"/>
                <a:chExt cx="26930" cy="26843"/>
              </a:xfrm>
            </p:grpSpPr>
            <p:sp>
              <p:nvSpPr>
                <p:cNvPr id="385" name="Google Shape;11561;p7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562;p7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11563;p70"/>
              <p:cNvGrpSpPr/>
              <p:nvPr/>
            </p:nvGrpSpPr>
            <p:grpSpPr>
              <a:xfrm>
                <a:off x="4810167" y="3601567"/>
                <a:ext cx="31405" cy="26898"/>
                <a:chOff x="4810167" y="3601567"/>
                <a:chExt cx="31405" cy="26898"/>
              </a:xfrm>
            </p:grpSpPr>
            <p:sp>
              <p:nvSpPr>
                <p:cNvPr id="383" name="Google Shape;11564;p7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565;p7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11566;p70"/>
              <p:cNvGrpSpPr/>
              <p:nvPr/>
            </p:nvGrpSpPr>
            <p:grpSpPr>
              <a:xfrm>
                <a:off x="4831002" y="3373230"/>
                <a:ext cx="31405" cy="26898"/>
                <a:chOff x="4831002" y="3373230"/>
                <a:chExt cx="31405" cy="26898"/>
              </a:xfrm>
            </p:grpSpPr>
            <p:sp>
              <p:nvSpPr>
                <p:cNvPr id="381" name="Google Shape;11567;p7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568;p7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11569;p70"/>
              <p:cNvGrpSpPr/>
              <p:nvPr/>
            </p:nvGrpSpPr>
            <p:grpSpPr>
              <a:xfrm>
                <a:off x="4719311" y="3355054"/>
                <a:ext cx="31499" cy="27001"/>
                <a:chOff x="4719311" y="3355054"/>
                <a:chExt cx="31499" cy="27001"/>
              </a:xfrm>
            </p:grpSpPr>
            <p:sp>
              <p:nvSpPr>
                <p:cNvPr id="379" name="Google Shape;11570;p7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571;p7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11572;p70"/>
              <p:cNvGrpSpPr/>
              <p:nvPr/>
            </p:nvGrpSpPr>
            <p:grpSpPr>
              <a:xfrm>
                <a:off x="4798755" y="3450260"/>
                <a:ext cx="26930" cy="26930"/>
                <a:chOff x="4798755" y="3450260"/>
                <a:chExt cx="26930" cy="26930"/>
              </a:xfrm>
            </p:grpSpPr>
            <p:sp>
              <p:nvSpPr>
                <p:cNvPr id="377" name="Google Shape;11573;p7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574;p7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11575;p70"/>
              <p:cNvGrpSpPr/>
              <p:nvPr/>
            </p:nvGrpSpPr>
            <p:grpSpPr>
              <a:xfrm>
                <a:off x="4645576" y="3467555"/>
                <a:ext cx="31405" cy="26953"/>
                <a:chOff x="4645576" y="3467555"/>
                <a:chExt cx="31405" cy="26953"/>
              </a:xfrm>
            </p:grpSpPr>
            <p:sp>
              <p:nvSpPr>
                <p:cNvPr id="375" name="Google Shape;11576;p7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577;p7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11578;p70"/>
              <p:cNvGrpSpPr/>
              <p:nvPr/>
            </p:nvGrpSpPr>
            <p:grpSpPr>
              <a:xfrm>
                <a:off x="4687631" y="3583965"/>
                <a:ext cx="31499" cy="26898"/>
                <a:chOff x="4687631" y="3583965"/>
                <a:chExt cx="31499" cy="26898"/>
              </a:xfrm>
            </p:grpSpPr>
            <p:sp>
              <p:nvSpPr>
                <p:cNvPr id="373" name="Google Shape;11579;p7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580;p7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11581;p70"/>
              <p:cNvGrpSpPr/>
              <p:nvPr/>
            </p:nvGrpSpPr>
            <p:grpSpPr>
              <a:xfrm>
                <a:off x="4719311" y="3471314"/>
                <a:ext cx="31499" cy="27001"/>
                <a:chOff x="4719311" y="3471314"/>
                <a:chExt cx="31499" cy="27001"/>
              </a:xfrm>
            </p:grpSpPr>
            <p:sp>
              <p:nvSpPr>
                <p:cNvPr id="371" name="Google Shape;11582;p7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583;p7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11584;p70"/>
              <p:cNvGrpSpPr/>
              <p:nvPr/>
            </p:nvGrpSpPr>
            <p:grpSpPr>
              <a:xfrm>
                <a:off x="4719311" y="3434404"/>
                <a:ext cx="31499" cy="26898"/>
                <a:chOff x="4719311" y="3434404"/>
                <a:chExt cx="31499" cy="26898"/>
              </a:xfrm>
            </p:grpSpPr>
            <p:sp>
              <p:nvSpPr>
                <p:cNvPr id="369" name="Google Shape;11585;p7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586;p7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11587;p70"/>
              <p:cNvGrpSpPr/>
              <p:nvPr/>
            </p:nvGrpSpPr>
            <p:grpSpPr>
              <a:xfrm>
                <a:off x="4768876" y="3401772"/>
                <a:ext cx="31499" cy="26898"/>
                <a:chOff x="4768876" y="3401772"/>
                <a:chExt cx="31499" cy="26898"/>
              </a:xfrm>
            </p:grpSpPr>
            <p:sp>
              <p:nvSpPr>
                <p:cNvPr id="367" name="Google Shape;11588;p7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589;p7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11590;p70"/>
              <p:cNvGrpSpPr/>
              <p:nvPr/>
            </p:nvGrpSpPr>
            <p:grpSpPr>
              <a:xfrm>
                <a:off x="4762214" y="3471377"/>
                <a:ext cx="26938" cy="26938"/>
                <a:chOff x="4762214" y="3471377"/>
                <a:chExt cx="26938" cy="26938"/>
              </a:xfrm>
            </p:grpSpPr>
            <p:sp>
              <p:nvSpPr>
                <p:cNvPr id="365" name="Google Shape;11591;p7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592;p7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11593;p70"/>
              <p:cNvGrpSpPr/>
              <p:nvPr/>
            </p:nvGrpSpPr>
            <p:grpSpPr>
              <a:xfrm>
                <a:off x="4790473" y="3344782"/>
                <a:ext cx="31405" cy="26898"/>
                <a:chOff x="4790473" y="3344782"/>
                <a:chExt cx="31405" cy="26898"/>
              </a:xfrm>
            </p:grpSpPr>
            <p:sp>
              <p:nvSpPr>
                <p:cNvPr id="363" name="Google Shape;11594;p7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595;p7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1596;p70"/>
              <p:cNvGrpSpPr/>
              <p:nvPr/>
            </p:nvGrpSpPr>
            <p:grpSpPr>
              <a:xfrm>
                <a:off x="4823774" y="3950733"/>
                <a:ext cx="37398" cy="32034"/>
                <a:chOff x="4823774" y="3950733"/>
                <a:chExt cx="37398" cy="32034"/>
              </a:xfrm>
            </p:grpSpPr>
            <p:sp>
              <p:nvSpPr>
                <p:cNvPr id="361" name="Google Shape;11597;p7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598;p7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11599;p70"/>
              <p:cNvGrpSpPr/>
              <p:nvPr/>
            </p:nvGrpSpPr>
            <p:grpSpPr>
              <a:xfrm>
                <a:off x="4823396" y="4110566"/>
                <a:ext cx="31405" cy="26906"/>
                <a:chOff x="4823396" y="4110566"/>
                <a:chExt cx="31405" cy="26906"/>
              </a:xfrm>
            </p:grpSpPr>
            <p:sp>
              <p:nvSpPr>
                <p:cNvPr id="359" name="Google Shape;11600;p7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601;p7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11602;p70"/>
              <p:cNvGrpSpPr/>
              <p:nvPr/>
            </p:nvGrpSpPr>
            <p:grpSpPr>
              <a:xfrm>
                <a:off x="4838332" y="3821150"/>
                <a:ext cx="31499" cy="26898"/>
                <a:chOff x="4838332" y="3821150"/>
                <a:chExt cx="31499" cy="26898"/>
              </a:xfrm>
            </p:grpSpPr>
            <p:sp>
              <p:nvSpPr>
                <p:cNvPr id="357" name="Google Shape;11603;p7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604;p7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11605;p70"/>
              <p:cNvGrpSpPr/>
              <p:nvPr/>
            </p:nvGrpSpPr>
            <p:grpSpPr>
              <a:xfrm>
                <a:off x="4661275" y="3815007"/>
                <a:ext cx="36824" cy="31523"/>
                <a:chOff x="4661275" y="3815007"/>
                <a:chExt cx="36824" cy="31523"/>
              </a:xfrm>
            </p:grpSpPr>
            <p:sp>
              <p:nvSpPr>
                <p:cNvPr id="355" name="Google Shape;11606;p7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607;p7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11608;p70"/>
              <p:cNvGrpSpPr/>
              <p:nvPr/>
            </p:nvGrpSpPr>
            <p:grpSpPr>
              <a:xfrm>
                <a:off x="4558998" y="3851037"/>
                <a:ext cx="33591" cy="28699"/>
                <a:chOff x="4558998" y="3851037"/>
                <a:chExt cx="33591" cy="28699"/>
              </a:xfrm>
            </p:grpSpPr>
            <p:sp>
              <p:nvSpPr>
                <p:cNvPr id="353" name="Google Shape;11609;p7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610;p7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11611;p70"/>
              <p:cNvGrpSpPr/>
              <p:nvPr/>
            </p:nvGrpSpPr>
            <p:grpSpPr>
              <a:xfrm>
                <a:off x="4696762" y="3638587"/>
                <a:ext cx="33591" cy="28794"/>
                <a:chOff x="4696762" y="3638587"/>
                <a:chExt cx="33591" cy="28794"/>
              </a:xfrm>
            </p:grpSpPr>
            <p:sp>
              <p:nvSpPr>
                <p:cNvPr id="351" name="Google Shape;11612;p7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1613;p7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11614;p70"/>
              <p:cNvGrpSpPr/>
              <p:nvPr/>
            </p:nvGrpSpPr>
            <p:grpSpPr>
              <a:xfrm>
                <a:off x="4929479" y="3939140"/>
                <a:ext cx="33497" cy="28692"/>
                <a:chOff x="4929479" y="3939140"/>
                <a:chExt cx="33497" cy="28692"/>
              </a:xfrm>
            </p:grpSpPr>
            <p:sp>
              <p:nvSpPr>
                <p:cNvPr id="349" name="Google Shape;11615;p7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1616;p7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11617;p70"/>
              <p:cNvGrpSpPr/>
              <p:nvPr/>
            </p:nvGrpSpPr>
            <p:grpSpPr>
              <a:xfrm>
                <a:off x="4907119" y="3986039"/>
                <a:ext cx="33497" cy="28699"/>
                <a:chOff x="4907119" y="3986039"/>
                <a:chExt cx="33497" cy="28699"/>
              </a:xfrm>
            </p:grpSpPr>
            <p:sp>
              <p:nvSpPr>
                <p:cNvPr id="347" name="Google Shape;11618;p7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619;p7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11620;p70"/>
              <p:cNvGrpSpPr/>
              <p:nvPr/>
            </p:nvGrpSpPr>
            <p:grpSpPr>
              <a:xfrm>
                <a:off x="4911783" y="4048102"/>
                <a:ext cx="33591" cy="28762"/>
                <a:chOff x="4911783" y="4048102"/>
                <a:chExt cx="33591" cy="28762"/>
              </a:xfrm>
            </p:grpSpPr>
            <p:sp>
              <p:nvSpPr>
                <p:cNvPr id="345" name="Google Shape;11621;p7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622;p7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11623;p7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624;p7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11625;p70"/>
              <p:cNvGrpSpPr/>
              <p:nvPr/>
            </p:nvGrpSpPr>
            <p:grpSpPr>
              <a:xfrm>
                <a:off x="4762623" y="3837847"/>
                <a:ext cx="42416" cy="36273"/>
                <a:chOff x="4762623" y="3837847"/>
                <a:chExt cx="42416" cy="36273"/>
              </a:xfrm>
            </p:grpSpPr>
            <p:sp>
              <p:nvSpPr>
                <p:cNvPr id="343" name="Google Shape;11626;p7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627;p7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11628;p70"/>
              <p:cNvGrpSpPr/>
              <p:nvPr/>
            </p:nvGrpSpPr>
            <p:grpSpPr>
              <a:xfrm>
                <a:off x="4746044" y="4104966"/>
                <a:ext cx="33497" cy="28699"/>
                <a:chOff x="4746044" y="4104966"/>
                <a:chExt cx="33497" cy="28699"/>
              </a:xfrm>
            </p:grpSpPr>
            <p:sp>
              <p:nvSpPr>
                <p:cNvPr id="341" name="Google Shape;11629;p7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630;p7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11631;p70"/>
              <p:cNvGrpSpPr/>
              <p:nvPr/>
            </p:nvGrpSpPr>
            <p:grpSpPr>
              <a:xfrm>
                <a:off x="4859646" y="4162554"/>
                <a:ext cx="33591" cy="28762"/>
                <a:chOff x="4859646" y="4162554"/>
                <a:chExt cx="33591" cy="28762"/>
              </a:xfrm>
            </p:grpSpPr>
            <p:sp>
              <p:nvSpPr>
                <p:cNvPr id="339" name="Google Shape;11632;p7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633;p7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11634;p70"/>
            <p:cNvGrpSpPr/>
            <p:nvPr/>
          </p:nvGrpSpPr>
          <p:grpSpPr>
            <a:xfrm>
              <a:off x="3597785" y="3274438"/>
              <a:ext cx="855610" cy="1122100"/>
              <a:chOff x="3597785" y="3274438"/>
              <a:chExt cx="855610" cy="1122100"/>
            </a:xfrm>
          </p:grpSpPr>
          <p:grpSp>
            <p:nvGrpSpPr>
              <p:cNvPr id="32" name="Google Shape;11635;p70"/>
              <p:cNvGrpSpPr/>
              <p:nvPr/>
            </p:nvGrpSpPr>
            <p:grpSpPr>
              <a:xfrm>
                <a:off x="3617857" y="3284717"/>
                <a:ext cx="826785" cy="1099165"/>
                <a:chOff x="3617857" y="3284717"/>
                <a:chExt cx="826785" cy="1099165"/>
              </a:xfrm>
            </p:grpSpPr>
            <p:sp>
              <p:nvSpPr>
                <p:cNvPr id="170" name="Google Shape;11636;p7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637;p7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638;p7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639;p7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640;p7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641;p7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642;p7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643;p7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644;p7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645;p7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646;p7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647;p7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648;p7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649;p7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650;p7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651;p7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652;p7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653;p7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654;p7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655;p7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656;p7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657;p7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1658;p7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659;p7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660;p7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661;p7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662;p7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663;p7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1664;p7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1665;p7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666;p7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667;p7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668;p7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669;p7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670;p7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671;p7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672;p7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673;p7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674;p7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675;p7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676;p7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677;p7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678;p7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679;p7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680;p7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681;p7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682;p7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683;p7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684;p7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685;p7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686;p7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687;p7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688;p7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689;p7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690;p7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691;p7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692;p70"/>
              <p:cNvGrpSpPr/>
              <p:nvPr/>
            </p:nvGrpSpPr>
            <p:grpSpPr>
              <a:xfrm>
                <a:off x="4180904" y="4251758"/>
                <a:ext cx="37783" cy="32420"/>
                <a:chOff x="4180904" y="4251758"/>
                <a:chExt cx="37783" cy="32420"/>
              </a:xfrm>
            </p:grpSpPr>
            <p:sp>
              <p:nvSpPr>
                <p:cNvPr id="168" name="Google Shape;11693;p7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694;p7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1695;p70"/>
              <p:cNvGrpSpPr/>
              <p:nvPr/>
            </p:nvGrpSpPr>
            <p:grpSpPr>
              <a:xfrm>
                <a:off x="4201644" y="4081324"/>
                <a:ext cx="37783" cy="32364"/>
                <a:chOff x="4201644" y="4081324"/>
                <a:chExt cx="37783" cy="32364"/>
              </a:xfrm>
            </p:grpSpPr>
            <p:sp>
              <p:nvSpPr>
                <p:cNvPr id="166" name="Google Shape;11696;p7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697;p7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1698;p70"/>
              <p:cNvGrpSpPr/>
              <p:nvPr/>
            </p:nvGrpSpPr>
            <p:grpSpPr>
              <a:xfrm>
                <a:off x="4284416" y="3887428"/>
                <a:ext cx="37783" cy="32451"/>
                <a:chOff x="4284416" y="3887428"/>
                <a:chExt cx="37783" cy="32451"/>
              </a:xfrm>
            </p:grpSpPr>
            <p:sp>
              <p:nvSpPr>
                <p:cNvPr id="164" name="Google Shape;11699;p7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700;p7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701;p70"/>
              <p:cNvGrpSpPr/>
              <p:nvPr/>
            </p:nvGrpSpPr>
            <p:grpSpPr>
              <a:xfrm>
                <a:off x="4223721" y="3860404"/>
                <a:ext cx="37870" cy="32364"/>
                <a:chOff x="4223721" y="3860404"/>
                <a:chExt cx="37870" cy="32364"/>
              </a:xfrm>
            </p:grpSpPr>
            <p:sp>
              <p:nvSpPr>
                <p:cNvPr id="162" name="Google Shape;11702;p7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03;p7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1704;p70"/>
              <p:cNvGrpSpPr/>
              <p:nvPr/>
            </p:nvGrpSpPr>
            <p:grpSpPr>
              <a:xfrm>
                <a:off x="4104889" y="3699242"/>
                <a:ext cx="37776" cy="32357"/>
                <a:chOff x="4104889" y="3699242"/>
                <a:chExt cx="37776" cy="32357"/>
              </a:xfrm>
            </p:grpSpPr>
            <p:sp>
              <p:nvSpPr>
                <p:cNvPr id="160" name="Google Shape;11705;p7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06;p7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1707;p70"/>
              <p:cNvGrpSpPr/>
              <p:nvPr/>
            </p:nvGrpSpPr>
            <p:grpSpPr>
              <a:xfrm>
                <a:off x="4143608" y="3475121"/>
                <a:ext cx="37878" cy="32420"/>
                <a:chOff x="4143608" y="3475121"/>
                <a:chExt cx="37878" cy="32420"/>
              </a:xfrm>
            </p:grpSpPr>
            <p:sp>
              <p:nvSpPr>
                <p:cNvPr id="158" name="Google Shape;11708;p7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09;p7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1710;p70"/>
              <p:cNvGrpSpPr/>
              <p:nvPr/>
            </p:nvGrpSpPr>
            <p:grpSpPr>
              <a:xfrm>
                <a:off x="4217248" y="3570893"/>
                <a:ext cx="37776" cy="32364"/>
                <a:chOff x="4217248" y="3570893"/>
                <a:chExt cx="37776" cy="32364"/>
              </a:xfrm>
            </p:grpSpPr>
            <p:sp>
              <p:nvSpPr>
                <p:cNvPr id="156" name="Google Shape;11711;p7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12;p7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1713;p70"/>
              <p:cNvGrpSpPr/>
              <p:nvPr/>
            </p:nvGrpSpPr>
            <p:grpSpPr>
              <a:xfrm>
                <a:off x="4255307" y="3431612"/>
                <a:ext cx="37776" cy="32451"/>
                <a:chOff x="4255307" y="3431612"/>
                <a:chExt cx="37776" cy="32451"/>
              </a:xfrm>
            </p:grpSpPr>
            <p:sp>
              <p:nvSpPr>
                <p:cNvPr id="154" name="Google Shape;11714;p7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715;p7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1716;p70"/>
              <p:cNvGrpSpPr/>
              <p:nvPr/>
            </p:nvGrpSpPr>
            <p:grpSpPr>
              <a:xfrm>
                <a:off x="3853052" y="3577398"/>
                <a:ext cx="37776" cy="32420"/>
                <a:chOff x="3853052" y="3577398"/>
                <a:chExt cx="37776" cy="32420"/>
              </a:xfrm>
            </p:grpSpPr>
            <p:sp>
              <p:nvSpPr>
                <p:cNvPr id="152" name="Google Shape;11717;p7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718;p7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719;p70"/>
              <p:cNvGrpSpPr/>
              <p:nvPr/>
            </p:nvGrpSpPr>
            <p:grpSpPr>
              <a:xfrm>
                <a:off x="4039908" y="3412107"/>
                <a:ext cx="37776" cy="32357"/>
                <a:chOff x="4039908" y="3412107"/>
                <a:chExt cx="37776" cy="32357"/>
              </a:xfrm>
            </p:grpSpPr>
            <p:sp>
              <p:nvSpPr>
                <p:cNvPr id="150" name="Google Shape;11720;p7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721;p7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722;p70"/>
              <p:cNvGrpSpPr/>
              <p:nvPr/>
            </p:nvGrpSpPr>
            <p:grpSpPr>
              <a:xfrm>
                <a:off x="4017360" y="3342061"/>
                <a:ext cx="37870" cy="32380"/>
                <a:chOff x="4017360" y="3342061"/>
                <a:chExt cx="37870" cy="32380"/>
              </a:xfrm>
            </p:grpSpPr>
            <p:sp>
              <p:nvSpPr>
                <p:cNvPr id="148" name="Google Shape;11723;p7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724;p7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725;p7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26;p7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1727;p70"/>
              <p:cNvGrpSpPr/>
              <p:nvPr/>
            </p:nvGrpSpPr>
            <p:grpSpPr>
              <a:xfrm>
                <a:off x="3750870" y="3418650"/>
                <a:ext cx="37776" cy="32380"/>
                <a:chOff x="3750870" y="3418650"/>
                <a:chExt cx="37776" cy="32380"/>
              </a:xfrm>
            </p:grpSpPr>
            <p:sp>
              <p:nvSpPr>
                <p:cNvPr id="146" name="Google Shape;11728;p7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29;p7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730;p70"/>
              <p:cNvGrpSpPr/>
              <p:nvPr/>
            </p:nvGrpSpPr>
            <p:grpSpPr>
              <a:xfrm>
                <a:off x="3632509" y="3274438"/>
                <a:ext cx="37783" cy="32357"/>
                <a:chOff x="3632509" y="3274438"/>
                <a:chExt cx="37783" cy="32357"/>
              </a:xfrm>
            </p:grpSpPr>
            <p:sp>
              <p:nvSpPr>
                <p:cNvPr id="144" name="Google Shape;11731;p7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32;p7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1733;p70"/>
              <p:cNvGrpSpPr/>
              <p:nvPr/>
            </p:nvGrpSpPr>
            <p:grpSpPr>
              <a:xfrm>
                <a:off x="3906424" y="3297561"/>
                <a:ext cx="37776" cy="32451"/>
                <a:chOff x="3906424" y="3297561"/>
                <a:chExt cx="37776" cy="32451"/>
              </a:xfrm>
            </p:grpSpPr>
            <p:sp>
              <p:nvSpPr>
                <p:cNvPr id="142" name="Google Shape;11734;p7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35;p7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1736;p70"/>
              <p:cNvGrpSpPr/>
              <p:nvPr/>
            </p:nvGrpSpPr>
            <p:grpSpPr>
              <a:xfrm>
                <a:off x="3866084" y="3412107"/>
                <a:ext cx="37776" cy="32357"/>
                <a:chOff x="3866084" y="3412107"/>
                <a:chExt cx="37776" cy="32357"/>
              </a:xfrm>
            </p:grpSpPr>
            <p:sp>
              <p:nvSpPr>
                <p:cNvPr id="140" name="Google Shape;11737;p7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738;p7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1739;p70"/>
              <p:cNvGrpSpPr/>
              <p:nvPr/>
            </p:nvGrpSpPr>
            <p:grpSpPr>
              <a:xfrm>
                <a:off x="4023919" y="3766409"/>
                <a:ext cx="37783" cy="32357"/>
                <a:chOff x="4023919" y="3766409"/>
                <a:chExt cx="37783" cy="32357"/>
              </a:xfrm>
            </p:grpSpPr>
            <p:sp>
              <p:nvSpPr>
                <p:cNvPr id="138" name="Google Shape;11740;p7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741;p7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1742;p70"/>
              <p:cNvGrpSpPr/>
              <p:nvPr/>
            </p:nvGrpSpPr>
            <p:grpSpPr>
              <a:xfrm>
                <a:off x="3973882" y="3779449"/>
                <a:ext cx="37776" cy="32357"/>
                <a:chOff x="3973882" y="3779449"/>
                <a:chExt cx="37776" cy="32357"/>
              </a:xfrm>
            </p:grpSpPr>
            <p:sp>
              <p:nvSpPr>
                <p:cNvPr id="136" name="Google Shape;11743;p7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744;p7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1745;p70"/>
              <p:cNvGrpSpPr/>
              <p:nvPr/>
            </p:nvGrpSpPr>
            <p:grpSpPr>
              <a:xfrm>
                <a:off x="4073398" y="3838028"/>
                <a:ext cx="37776" cy="32380"/>
                <a:chOff x="4073398" y="3838028"/>
                <a:chExt cx="37776" cy="32380"/>
              </a:xfrm>
            </p:grpSpPr>
            <p:sp>
              <p:nvSpPr>
                <p:cNvPr id="134" name="Google Shape;11746;p7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747;p7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1748;p70"/>
              <p:cNvGrpSpPr/>
              <p:nvPr/>
            </p:nvGrpSpPr>
            <p:grpSpPr>
              <a:xfrm>
                <a:off x="4342672" y="4144496"/>
                <a:ext cx="37752" cy="32364"/>
                <a:chOff x="4342672" y="4144496"/>
                <a:chExt cx="37752" cy="32364"/>
              </a:xfrm>
            </p:grpSpPr>
            <p:sp>
              <p:nvSpPr>
                <p:cNvPr id="132" name="Google Shape;11749;p7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750;p7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1751;p70"/>
              <p:cNvGrpSpPr/>
              <p:nvPr/>
            </p:nvGrpSpPr>
            <p:grpSpPr>
              <a:xfrm>
                <a:off x="4406386" y="4056872"/>
                <a:ext cx="37783" cy="32364"/>
                <a:chOff x="4406386" y="4056872"/>
                <a:chExt cx="37783" cy="32364"/>
              </a:xfrm>
            </p:grpSpPr>
            <p:sp>
              <p:nvSpPr>
                <p:cNvPr id="130" name="Google Shape;11752;p7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753;p7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1754;p70"/>
              <p:cNvGrpSpPr/>
              <p:nvPr/>
            </p:nvGrpSpPr>
            <p:grpSpPr>
              <a:xfrm>
                <a:off x="4284416" y="4245254"/>
                <a:ext cx="37783" cy="32357"/>
                <a:chOff x="4284416" y="4245254"/>
                <a:chExt cx="37783" cy="32357"/>
              </a:xfrm>
            </p:grpSpPr>
            <p:sp>
              <p:nvSpPr>
                <p:cNvPr id="128" name="Google Shape;11755;p7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756;p7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757;p70"/>
              <p:cNvGrpSpPr/>
              <p:nvPr/>
            </p:nvGrpSpPr>
            <p:grpSpPr>
              <a:xfrm>
                <a:off x="4219057" y="4331258"/>
                <a:ext cx="37776" cy="32364"/>
                <a:chOff x="4219057" y="4331258"/>
                <a:chExt cx="37776" cy="32364"/>
              </a:xfrm>
            </p:grpSpPr>
            <p:sp>
              <p:nvSpPr>
                <p:cNvPr id="126" name="Google Shape;11758;p7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759;p7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1760;p70"/>
              <p:cNvGrpSpPr/>
              <p:nvPr/>
            </p:nvGrpSpPr>
            <p:grpSpPr>
              <a:xfrm>
                <a:off x="4204122" y="4141688"/>
                <a:ext cx="33497" cy="28699"/>
                <a:chOff x="4204122" y="4141688"/>
                <a:chExt cx="33497" cy="28699"/>
              </a:xfrm>
            </p:grpSpPr>
            <p:sp>
              <p:nvSpPr>
                <p:cNvPr id="124" name="Google Shape;11761;p7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62;p7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1763;p70"/>
              <p:cNvGrpSpPr/>
              <p:nvPr/>
            </p:nvGrpSpPr>
            <p:grpSpPr>
              <a:xfrm>
                <a:off x="4301546" y="4003869"/>
                <a:ext cx="38916" cy="33324"/>
                <a:chOff x="4301546" y="4003869"/>
                <a:chExt cx="38916" cy="33324"/>
              </a:xfrm>
            </p:grpSpPr>
            <p:sp>
              <p:nvSpPr>
                <p:cNvPr id="122" name="Google Shape;11764;p7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65;p7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766;p70"/>
              <p:cNvGrpSpPr/>
              <p:nvPr/>
            </p:nvGrpSpPr>
            <p:grpSpPr>
              <a:xfrm>
                <a:off x="4210681" y="3924669"/>
                <a:ext cx="36549" cy="31366"/>
                <a:chOff x="4210681" y="3924669"/>
                <a:chExt cx="36549" cy="31366"/>
              </a:xfrm>
            </p:grpSpPr>
            <p:sp>
              <p:nvSpPr>
                <p:cNvPr id="120" name="Google Shape;11767;p7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68;p7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1769;p70"/>
              <p:cNvGrpSpPr/>
              <p:nvPr/>
            </p:nvGrpSpPr>
            <p:grpSpPr>
              <a:xfrm>
                <a:off x="3987771" y="3628874"/>
                <a:ext cx="31499" cy="26993"/>
                <a:chOff x="3987771" y="3628874"/>
                <a:chExt cx="31499" cy="26993"/>
              </a:xfrm>
            </p:grpSpPr>
            <p:sp>
              <p:nvSpPr>
                <p:cNvPr id="118" name="Google Shape;11770;p7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71;p7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1772;p70"/>
              <p:cNvGrpSpPr/>
              <p:nvPr/>
            </p:nvGrpSpPr>
            <p:grpSpPr>
              <a:xfrm>
                <a:off x="4087382" y="3775674"/>
                <a:ext cx="31405" cy="26898"/>
                <a:chOff x="4087382" y="3775674"/>
                <a:chExt cx="31405" cy="26898"/>
              </a:xfrm>
            </p:grpSpPr>
            <p:sp>
              <p:nvSpPr>
                <p:cNvPr id="116" name="Google Shape;11773;p7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74;p7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1775;p70"/>
              <p:cNvGrpSpPr/>
              <p:nvPr/>
            </p:nvGrpSpPr>
            <p:grpSpPr>
              <a:xfrm>
                <a:off x="4118873" y="3856637"/>
                <a:ext cx="31405" cy="26906"/>
                <a:chOff x="4118873" y="3856637"/>
                <a:chExt cx="31405" cy="26906"/>
              </a:xfrm>
            </p:grpSpPr>
            <p:sp>
              <p:nvSpPr>
                <p:cNvPr id="114" name="Google Shape;11776;p7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777;p7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1778;p70"/>
              <p:cNvGrpSpPr/>
              <p:nvPr/>
            </p:nvGrpSpPr>
            <p:grpSpPr>
              <a:xfrm>
                <a:off x="4168541" y="3639523"/>
                <a:ext cx="31499" cy="26906"/>
                <a:chOff x="4168541" y="3639523"/>
                <a:chExt cx="31499" cy="26906"/>
              </a:xfrm>
            </p:grpSpPr>
            <p:sp>
              <p:nvSpPr>
                <p:cNvPr id="112" name="Google Shape;11779;p7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780;p7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1781;p70"/>
              <p:cNvGrpSpPr/>
              <p:nvPr/>
            </p:nvGrpSpPr>
            <p:grpSpPr>
              <a:xfrm>
                <a:off x="3965789" y="3393545"/>
                <a:ext cx="31405" cy="26945"/>
                <a:chOff x="3965789" y="3393545"/>
                <a:chExt cx="31405" cy="26945"/>
              </a:xfrm>
            </p:grpSpPr>
            <p:sp>
              <p:nvSpPr>
                <p:cNvPr id="110" name="Google Shape;11782;p7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783;p7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1784;p70"/>
              <p:cNvGrpSpPr/>
              <p:nvPr/>
            </p:nvGrpSpPr>
            <p:grpSpPr>
              <a:xfrm>
                <a:off x="3925166" y="3491008"/>
                <a:ext cx="31405" cy="27001"/>
                <a:chOff x="3925166" y="3491008"/>
                <a:chExt cx="31405" cy="27001"/>
              </a:xfrm>
            </p:grpSpPr>
            <p:sp>
              <p:nvSpPr>
                <p:cNvPr id="108" name="Google Shape;11785;p7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786;p7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1787;p70"/>
              <p:cNvGrpSpPr/>
              <p:nvPr/>
            </p:nvGrpSpPr>
            <p:grpSpPr>
              <a:xfrm>
                <a:off x="3682845" y="3340976"/>
                <a:ext cx="31397" cy="26898"/>
                <a:chOff x="3682845" y="3340976"/>
                <a:chExt cx="31397" cy="26898"/>
              </a:xfrm>
            </p:grpSpPr>
            <p:sp>
              <p:nvSpPr>
                <p:cNvPr id="106" name="Google Shape;11788;p7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789;p7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1790;p70"/>
              <p:cNvGrpSpPr/>
              <p:nvPr/>
            </p:nvGrpSpPr>
            <p:grpSpPr>
              <a:xfrm>
                <a:off x="3795393" y="3353725"/>
                <a:ext cx="31499" cy="26993"/>
                <a:chOff x="3795393" y="3353725"/>
                <a:chExt cx="31499" cy="26993"/>
              </a:xfrm>
            </p:grpSpPr>
            <p:sp>
              <p:nvSpPr>
                <p:cNvPr id="104" name="Google Shape;11791;p7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792;p7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1793;p70"/>
              <p:cNvGrpSpPr/>
              <p:nvPr/>
            </p:nvGrpSpPr>
            <p:grpSpPr>
              <a:xfrm>
                <a:off x="4176909" y="4363221"/>
                <a:ext cx="38924" cy="33316"/>
                <a:chOff x="4176909" y="4363221"/>
                <a:chExt cx="38924" cy="33316"/>
              </a:xfrm>
            </p:grpSpPr>
            <p:sp>
              <p:nvSpPr>
                <p:cNvPr id="102" name="Google Shape;11794;p7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795;p7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796;p70"/>
              <p:cNvGrpSpPr/>
              <p:nvPr/>
            </p:nvGrpSpPr>
            <p:grpSpPr>
              <a:xfrm>
                <a:off x="4226191" y="4007660"/>
                <a:ext cx="33560" cy="28770"/>
                <a:chOff x="4226191" y="4007660"/>
                <a:chExt cx="33560" cy="28770"/>
              </a:xfrm>
            </p:grpSpPr>
            <p:sp>
              <p:nvSpPr>
                <p:cNvPr id="100" name="Google Shape;11797;p7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798;p7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1799;p70"/>
              <p:cNvGrpSpPr/>
              <p:nvPr/>
            </p:nvGrpSpPr>
            <p:grpSpPr>
              <a:xfrm>
                <a:off x="3597785" y="3377045"/>
                <a:ext cx="33591" cy="28699"/>
                <a:chOff x="3597785" y="3377045"/>
                <a:chExt cx="33591" cy="28699"/>
              </a:xfrm>
            </p:grpSpPr>
            <p:sp>
              <p:nvSpPr>
                <p:cNvPr id="98" name="Google Shape;11800;p7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801;p7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1802;p70"/>
              <p:cNvGrpSpPr/>
              <p:nvPr/>
            </p:nvGrpSpPr>
            <p:grpSpPr>
              <a:xfrm>
                <a:off x="3887870" y="3669796"/>
                <a:ext cx="33591" cy="28692"/>
                <a:chOff x="3887870" y="3669796"/>
                <a:chExt cx="33591" cy="28692"/>
              </a:xfrm>
            </p:grpSpPr>
            <p:sp>
              <p:nvSpPr>
                <p:cNvPr id="96" name="Google Shape;11803;p7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804;p7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1805;p70"/>
              <p:cNvGrpSpPr/>
              <p:nvPr/>
            </p:nvGrpSpPr>
            <p:grpSpPr>
              <a:xfrm>
                <a:off x="3818320" y="3481625"/>
                <a:ext cx="33497" cy="28770"/>
                <a:chOff x="3818320" y="3481625"/>
                <a:chExt cx="33497" cy="28770"/>
              </a:xfrm>
            </p:grpSpPr>
            <p:sp>
              <p:nvSpPr>
                <p:cNvPr id="94" name="Google Shape;11806;p7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807;p7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1808;p70"/>
              <p:cNvGrpSpPr/>
              <p:nvPr/>
            </p:nvGrpSpPr>
            <p:grpSpPr>
              <a:xfrm>
                <a:off x="4278139" y="4120948"/>
                <a:ext cx="37492" cy="32129"/>
                <a:chOff x="4278139" y="4120948"/>
                <a:chExt cx="37492" cy="32129"/>
              </a:xfrm>
            </p:grpSpPr>
            <p:sp>
              <p:nvSpPr>
                <p:cNvPr id="92" name="Google Shape;11809;p7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810;p7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1811;p70"/>
              <p:cNvGrpSpPr/>
              <p:nvPr/>
            </p:nvGrpSpPr>
            <p:grpSpPr>
              <a:xfrm>
                <a:off x="4419898" y="3977388"/>
                <a:ext cx="33497" cy="28692"/>
                <a:chOff x="4419898" y="3977388"/>
                <a:chExt cx="33497" cy="28692"/>
              </a:xfrm>
            </p:grpSpPr>
            <p:sp>
              <p:nvSpPr>
                <p:cNvPr id="90" name="Google Shape;11812;p7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813;p7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1814;p70"/>
              <p:cNvGrpSpPr/>
              <p:nvPr/>
            </p:nvGrpSpPr>
            <p:grpSpPr>
              <a:xfrm>
                <a:off x="4158930" y="4034684"/>
                <a:ext cx="33497" cy="28762"/>
                <a:chOff x="4158930" y="4034684"/>
                <a:chExt cx="33497" cy="28762"/>
              </a:xfrm>
            </p:grpSpPr>
            <p:sp>
              <p:nvSpPr>
                <p:cNvPr id="88" name="Google Shape;11815;p7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816;p7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11817;p70"/>
              <p:cNvGrpSpPr/>
              <p:nvPr/>
            </p:nvGrpSpPr>
            <p:grpSpPr>
              <a:xfrm>
                <a:off x="4134949" y="3957049"/>
                <a:ext cx="33497" cy="28770"/>
                <a:chOff x="4134949" y="3957049"/>
                <a:chExt cx="33497" cy="28770"/>
              </a:xfrm>
            </p:grpSpPr>
            <p:sp>
              <p:nvSpPr>
                <p:cNvPr id="86" name="Google Shape;11818;p7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819;p7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1820;p70"/>
              <p:cNvGrpSpPr/>
              <p:nvPr/>
            </p:nvGrpSpPr>
            <p:grpSpPr>
              <a:xfrm>
                <a:off x="4193653" y="4184403"/>
                <a:ext cx="43580" cy="37264"/>
                <a:chOff x="4193653" y="4184403"/>
                <a:chExt cx="43580" cy="37264"/>
              </a:xfrm>
            </p:grpSpPr>
            <p:sp>
              <p:nvSpPr>
                <p:cNvPr id="84" name="Google Shape;11821;p7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822;p7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1823;p70"/>
              <p:cNvGrpSpPr/>
              <p:nvPr/>
            </p:nvGrpSpPr>
            <p:grpSpPr>
              <a:xfrm>
                <a:off x="4343600" y="3943844"/>
                <a:ext cx="43580" cy="37312"/>
                <a:chOff x="4343600" y="3943844"/>
                <a:chExt cx="43580" cy="37312"/>
              </a:xfrm>
            </p:grpSpPr>
            <p:sp>
              <p:nvSpPr>
                <p:cNvPr id="82" name="Google Shape;11824;p7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25;p7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1826;p70"/>
              <p:cNvGrpSpPr/>
              <p:nvPr/>
            </p:nvGrpSpPr>
            <p:grpSpPr>
              <a:xfrm>
                <a:off x="4172339" y="3381693"/>
                <a:ext cx="31499" cy="27001"/>
                <a:chOff x="4172339" y="3381693"/>
                <a:chExt cx="31499" cy="27001"/>
              </a:xfrm>
            </p:grpSpPr>
            <p:sp>
              <p:nvSpPr>
                <p:cNvPr id="80" name="Google Shape;11827;p7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28;p7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055874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29737" y="1985188"/>
            <a:ext cx="3904500" cy="1902000"/>
          </a:xfrm>
        </p:spPr>
        <p:txBody>
          <a:bodyPr/>
          <a:lstStyle/>
          <a:p>
            <a:pPr lvl="0"/>
            <a:r>
              <a:rPr lang="en-US" sz="4800" b="1" dirty="0"/>
              <a:t>IOT Tools and Technologies</a:t>
            </a:r>
            <a:r>
              <a:rPr lang="en-US" dirty="0"/>
              <a:t/>
            </a:r>
            <a:br>
              <a:rPr lang="en-US" dirty="0"/>
            </a:br>
            <a:endParaRPr lang="en-US" dirty="0"/>
          </a:p>
        </p:txBody>
      </p:sp>
    </p:spTree>
    <p:extLst>
      <p:ext uri="{BB962C8B-B14F-4D97-AF65-F5344CB8AC3E}">
        <p14:creationId xmlns:p14="http://schemas.microsoft.com/office/powerpoint/2010/main" val="648895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8998" y="1981200"/>
            <a:ext cx="3267628" cy="1060174"/>
          </a:xfrm>
        </p:spPr>
        <p:txBody>
          <a:bodyPr/>
          <a:lstStyle/>
          <a:p>
            <a:pPr lvl="0"/>
            <a:r>
              <a:rPr lang="en-US" b="1" dirty="0"/>
              <a:t>Connectivity Protocols</a:t>
            </a:r>
            <a:r>
              <a:rPr lang="en-US" dirty="0"/>
              <a:t>: These protocols facilitate communication between </a:t>
            </a:r>
            <a:r>
              <a:rPr lang="en-US" dirty="0" err="1"/>
              <a:t>IoT</a:t>
            </a:r>
            <a:r>
              <a:rPr lang="en-US" dirty="0"/>
              <a:t> devices and the central data platform. Examples include Wi-Fi, Bluetooth, </a:t>
            </a:r>
            <a:r>
              <a:rPr lang="en-US" dirty="0" err="1"/>
              <a:t>Zigbee</a:t>
            </a:r>
            <a:r>
              <a:rPr lang="en-US" dirty="0"/>
              <a:t>, Z-Wave, </a:t>
            </a:r>
            <a:r>
              <a:rPr lang="en-US" dirty="0" err="1"/>
              <a:t>LoRaWAN</a:t>
            </a:r>
            <a:r>
              <a:rPr lang="en-US" dirty="0"/>
              <a:t>, cellular (2G/3G/4G/5G), and NB-</a:t>
            </a:r>
            <a:r>
              <a:rPr lang="en-US" dirty="0" err="1"/>
              <a:t>IoT</a:t>
            </a:r>
            <a:r>
              <a:rPr lang="en-US" dirty="0"/>
              <a:t> (Narrowband </a:t>
            </a:r>
            <a:r>
              <a:rPr lang="en-US" dirty="0" err="1"/>
              <a:t>IoT</a:t>
            </a:r>
            <a:r>
              <a:rPr lang="en-US" dirty="0" smtClean="0"/>
              <a:t>).</a:t>
            </a:r>
          </a:p>
          <a:p>
            <a:pPr lvl="0"/>
            <a:endParaRPr lang="en-US" dirty="0"/>
          </a:p>
          <a:p>
            <a:r>
              <a:rPr lang="en-US" b="1" dirty="0" err="1"/>
              <a:t>IoT</a:t>
            </a:r>
            <a:r>
              <a:rPr lang="en-US" b="1" dirty="0"/>
              <a:t> Platforms</a:t>
            </a:r>
            <a:r>
              <a:rPr lang="en-US" dirty="0"/>
              <a:t>: </a:t>
            </a:r>
            <a:r>
              <a:rPr lang="en-US" dirty="0" err="1"/>
              <a:t>IoT</a:t>
            </a:r>
            <a:r>
              <a:rPr lang="en-US" dirty="0"/>
              <a:t> platforms provide the infrastructure for device management, data collection, storage, and analysis. They often include features for security, device provisioning, and integration with other systems. Examples of </a:t>
            </a:r>
            <a:r>
              <a:rPr lang="en-US" dirty="0" err="1"/>
              <a:t>IoT</a:t>
            </a:r>
            <a:r>
              <a:rPr lang="en-US" dirty="0"/>
              <a:t> platforms include Microsoft Azure </a:t>
            </a:r>
            <a:r>
              <a:rPr lang="en-US" dirty="0" err="1"/>
              <a:t>IoT</a:t>
            </a:r>
            <a:r>
              <a:rPr lang="en-US" dirty="0"/>
              <a:t> Hub, AWS </a:t>
            </a:r>
            <a:r>
              <a:rPr lang="en-US" dirty="0" err="1"/>
              <a:t>IoT</a:t>
            </a:r>
            <a:r>
              <a:rPr lang="en-US" dirty="0"/>
              <a:t> Core, Google Cloud </a:t>
            </a:r>
            <a:r>
              <a:rPr lang="en-US" dirty="0" err="1"/>
              <a:t>IoT</a:t>
            </a:r>
            <a:r>
              <a:rPr lang="en-US" dirty="0"/>
              <a:t> Core, and IBM Watson </a:t>
            </a:r>
            <a:r>
              <a:rPr lang="en-US" dirty="0" err="1"/>
              <a:t>IoT</a:t>
            </a:r>
            <a:r>
              <a:rPr lang="en-US" dirty="0"/>
              <a:t> Platform</a:t>
            </a:r>
            <a:r>
              <a:rPr lang="en-US" dirty="0" smtClean="0"/>
              <a:t>.	</a:t>
            </a:r>
          </a:p>
          <a:p>
            <a:pPr lvl="0"/>
            <a:endParaRPr lang="en-US" dirty="0"/>
          </a:p>
          <a:p>
            <a:pPr lvl="0"/>
            <a:endParaRPr lang="en-US" dirty="0"/>
          </a:p>
          <a:p>
            <a:pPr marL="152400" indent="0">
              <a:buNone/>
            </a:pPr>
            <a:endParaRPr lang="en-US" dirty="0"/>
          </a:p>
        </p:txBody>
      </p:sp>
      <p:pic>
        <p:nvPicPr>
          <p:cNvPr id="4" name="Picture 3"/>
          <p:cNvPicPr/>
          <p:nvPr/>
        </p:nvPicPr>
        <p:blipFill rotWithShape="1">
          <a:blip r:embed="rId2"/>
          <a:srcRect l="52813" t="34942" r="22373" b="14717"/>
          <a:stretch/>
        </p:blipFill>
        <p:spPr bwMode="auto">
          <a:xfrm>
            <a:off x="4020196" y="483125"/>
            <a:ext cx="3479800" cy="2320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60332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0911" y="881270"/>
            <a:ext cx="5195820" cy="291547"/>
          </a:xfrm>
        </p:spPr>
        <p:txBody>
          <a:bodyPr/>
          <a:lstStyle/>
          <a:p>
            <a:pPr marL="152400" indent="0">
              <a:buNone/>
            </a:pPr>
            <a:r>
              <a:rPr lang="en-US" dirty="0" smtClean="0"/>
              <a:t>EX- </a:t>
            </a:r>
            <a:r>
              <a:rPr lang="en-US" dirty="0"/>
              <a:t>Azure hub connect with device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65029" y="1364558"/>
            <a:ext cx="5824883" cy="2968901"/>
          </a:xfrm>
          <a:prstGeom prst="rect">
            <a:avLst/>
          </a:prstGeom>
        </p:spPr>
      </p:pic>
    </p:spTree>
    <p:extLst>
      <p:ext uri="{BB962C8B-B14F-4D97-AF65-F5344CB8AC3E}">
        <p14:creationId xmlns:p14="http://schemas.microsoft.com/office/powerpoint/2010/main" val="2605596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7781" y="384313"/>
            <a:ext cx="5905738" cy="1139687"/>
          </a:xfrm>
        </p:spPr>
        <p:txBody>
          <a:bodyPr/>
          <a:lstStyle/>
          <a:p>
            <a:pPr lvl="0">
              <a:buAutoNum type="arabicPeriod" startAt="3"/>
            </a:pPr>
            <a:r>
              <a:rPr lang="en-US" b="1" dirty="0" smtClean="0"/>
              <a:t>Edge Computing - </a:t>
            </a:r>
            <a:r>
              <a:rPr lang="en-US" dirty="0"/>
              <a:t>Edge computing brings data processing closer to the data source (</a:t>
            </a:r>
            <a:r>
              <a:rPr lang="en-US" dirty="0" err="1"/>
              <a:t>IoT</a:t>
            </a:r>
            <a:r>
              <a:rPr lang="en-US" dirty="0"/>
              <a:t> devices) instead of sending all data to a centralized cloud server. It reduces latency, bandwidth usage, and enhances real-time processing. Examples include </a:t>
            </a:r>
            <a:r>
              <a:rPr lang="en-US" dirty="0" err="1"/>
              <a:t>EdgeX</a:t>
            </a:r>
            <a:r>
              <a:rPr lang="en-US" dirty="0"/>
              <a:t> Foundry and AWS </a:t>
            </a:r>
            <a:r>
              <a:rPr lang="en-US" dirty="0" err="1"/>
              <a:t>IoT</a:t>
            </a:r>
            <a:r>
              <a:rPr lang="en-US" dirty="0"/>
              <a:t> </a:t>
            </a:r>
            <a:r>
              <a:rPr lang="en-US" dirty="0" err="1"/>
              <a:t>Greengrass</a:t>
            </a:r>
            <a:r>
              <a:rPr lang="en-US" dirty="0" smtClean="0"/>
              <a:t>.</a:t>
            </a:r>
          </a:p>
          <a:p>
            <a:pPr lvl="0">
              <a:buAutoNum type="arabicPeriod" startAt="3"/>
            </a:pP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01490" y="1268204"/>
            <a:ext cx="5067328" cy="3297169"/>
          </a:xfrm>
          <a:prstGeom prst="rect">
            <a:avLst/>
          </a:prstGeom>
        </p:spPr>
      </p:pic>
      <p:sp>
        <p:nvSpPr>
          <p:cNvPr id="5" name="TextBox 4"/>
          <p:cNvSpPr txBox="1"/>
          <p:nvPr/>
        </p:nvSpPr>
        <p:spPr>
          <a:xfrm>
            <a:off x="536713" y="1451114"/>
            <a:ext cx="1252330" cy="276999"/>
          </a:xfrm>
          <a:prstGeom prst="rect">
            <a:avLst/>
          </a:prstGeom>
          <a:noFill/>
        </p:spPr>
        <p:txBody>
          <a:bodyPr wrap="square" rtlCol="0">
            <a:spAutoFit/>
          </a:bodyPr>
          <a:lstStyle/>
          <a:p>
            <a:r>
              <a:rPr lang="en-US" sz="1200" dirty="0"/>
              <a:t>Architecture </a:t>
            </a:r>
            <a:r>
              <a:rPr lang="en-US" sz="1200" dirty="0" smtClean="0"/>
              <a:t>-</a:t>
            </a:r>
            <a:endParaRPr lang="en-US" sz="1200" dirty="0"/>
          </a:p>
        </p:txBody>
      </p:sp>
    </p:spTree>
    <p:extLst>
      <p:ext uri="{BB962C8B-B14F-4D97-AF65-F5344CB8AC3E}">
        <p14:creationId xmlns:p14="http://schemas.microsoft.com/office/powerpoint/2010/main" val="2400875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8755" y="868017"/>
            <a:ext cx="3559176" cy="3326296"/>
          </a:xfrm>
        </p:spPr>
        <p:txBody>
          <a:bodyPr/>
          <a:lstStyle/>
          <a:p>
            <a:pPr>
              <a:buAutoNum type="arabicPeriod" startAt="4"/>
            </a:pPr>
            <a:r>
              <a:rPr lang="en-US" b="1" dirty="0" err="1" smtClean="0"/>
              <a:t>IoT</a:t>
            </a:r>
            <a:r>
              <a:rPr lang="en-US" b="1" dirty="0" smtClean="0"/>
              <a:t> </a:t>
            </a:r>
            <a:r>
              <a:rPr lang="en-US" b="1" dirty="0"/>
              <a:t>Sensors</a:t>
            </a:r>
            <a:r>
              <a:rPr lang="en-US" dirty="0"/>
              <a:t>: A wide variety of sensors, such as temperature, humidity, pressure, motion, and light sensors, are used to collect data from the physical world</a:t>
            </a:r>
            <a:r>
              <a:rPr lang="en-US" dirty="0" smtClean="0"/>
              <a:t>.</a:t>
            </a:r>
          </a:p>
          <a:p>
            <a:pPr>
              <a:buAutoNum type="arabicPeriod" startAt="4"/>
            </a:pPr>
            <a:endParaRPr lang="en-US" dirty="0"/>
          </a:p>
          <a:p>
            <a:pPr>
              <a:buAutoNum type="arabicPeriod" startAt="5"/>
            </a:pPr>
            <a:r>
              <a:rPr lang="en-US" b="1" dirty="0" smtClean="0"/>
              <a:t>Embedded </a:t>
            </a:r>
            <a:r>
              <a:rPr lang="en-US" b="1" dirty="0"/>
              <a:t>Systems</a:t>
            </a:r>
            <a:r>
              <a:rPr lang="en-US" dirty="0"/>
              <a:t>: Embedded systems are specialized computing systems integrated into </a:t>
            </a:r>
            <a:r>
              <a:rPr lang="en-US" dirty="0" err="1"/>
              <a:t>IoT</a:t>
            </a:r>
            <a:r>
              <a:rPr lang="en-US" dirty="0"/>
              <a:t> devices to control and monitor various functions. They are responsible for executing the device's operations and communicating with other devices or the cloud</a:t>
            </a:r>
            <a:r>
              <a:rPr lang="en-US" dirty="0" smtClean="0"/>
              <a:t>.</a:t>
            </a:r>
          </a:p>
          <a:p>
            <a:pPr>
              <a:buAutoNum type="arabicPeriod" startAt="5"/>
            </a:pPr>
            <a:endParaRPr lang="en-US" dirty="0"/>
          </a:p>
          <a:p>
            <a:pPr>
              <a:buAutoNum type="arabicPeriod" startAt="5"/>
            </a:pPr>
            <a:r>
              <a:rPr lang="en-US" b="1" dirty="0" err="1" smtClean="0"/>
              <a:t>IoT</a:t>
            </a:r>
            <a:r>
              <a:rPr lang="en-US" b="1" dirty="0" smtClean="0"/>
              <a:t> </a:t>
            </a:r>
            <a:r>
              <a:rPr lang="en-US" b="1" dirty="0"/>
              <a:t>Security Solutions</a:t>
            </a:r>
            <a:r>
              <a:rPr lang="en-US" dirty="0"/>
              <a:t>: As </a:t>
            </a:r>
            <a:r>
              <a:rPr lang="en-US" dirty="0" err="1"/>
              <a:t>IoT</a:t>
            </a:r>
            <a:r>
              <a:rPr lang="en-US" dirty="0"/>
              <a:t> devices can be vulnerable to security threats, </a:t>
            </a:r>
            <a:r>
              <a:rPr lang="en-US" dirty="0" err="1"/>
              <a:t>IoT</a:t>
            </a:r>
            <a:r>
              <a:rPr lang="en-US" dirty="0"/>
              <a:t> security solutions provide measures like authentication, encryption, access control, and firmware updates to protect devices and data</a:t>
            </a:r>
            <a:r>
              <a:rPr lang="en-US" dirty="0" smtClean="0"/>
              <a:t>.</a:t>
            </a:r>
          </a:p>
          <a:p>
            <a:pPr>
              <a:buFont typeface="Barlow Semi Condensed Medium"/>
              <a:buAutoNum type="arabicPeriod" startAt="5"/>
            </a:pPr>
            <a:endParaRPr lang="en-US" dirty="0"/>
          </a:p>
          <a:p>
            <a:pPr>
              <a:buAutoNum type="arabicPeriod" startAt="5"/>
            </a:pPr>
            <a:endParaRPr lang="en-US" dirty="0" smtClean="0"/>
          </a:p>
          <a:p>
            <a:pPr>
              <a:buAutoNum type="arabicPeriod" startAt="5"/>
            </a:pP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237" y="868017"/>
            <a:ext cx="4343400" cy="3619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663" y="2839161"/>
            <a:ext cx="745552" cy="745552"/>
          </a:xfrm>
          <a:prstGeom prst="rect">
            <a:avLst/>
          </a:prstGeom>
        </p:spPr>
      </p:pic>
    </p:spTree>
    <p:extLst>
      <p:ext uri="{BB962C8B-B14F-4D97-AF65-F5344CB8AC3E}">
        <p14:creationId xmlns:p14="http://schemas.microsoft.com/office/powerpoint/2010/main" val="3525151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1762" y="595558"/>
            <a:ext cx="6607176" cy="3698146"/>
          </a:xfrm>
        </p:spPr>
        <p:txBody>
          <a:bodyPr/>
          <a:lstStyle/>
          <a:p>
            <a:pPr marL="152400" lvl="0" indent="0">
              <a:buNone/>
            </a:pPr>
            <a:r>
              <a:rPr lang="en-US" b="1" dirty="0" smtClean="0"/>
              <a:t>7. Big </a:t>
            </a:r>
            <a:r>
              <a:rPr lang="en-US" b="1" dirty="0"/>
              <a:t>Data Analytics</a:t>
            </a:r>
            <a:r>
              <a:rPr lang="en-US" dirty="0"/>
              <a:t>: </a:t>
            </a:r>
            <a:r>
              <a:rPr lang="en-US" dirty="0" err="1"/>
              <a:t>IoT</a:t>
            </a:r>
            <a:r>
              <a:rPr lang="en-US" dirty="0"/>
              <a:t> generates vast amounts of data, and big data analytics tools are used to process and extract valuable insights from this data. Technologies like Apache Hadoop, Apache Spark, and </a:t>
            </a:r>
            <a:r>
              <a:rPr lang="en-US" dirty="0" err="1"/>
              <a:t>Elasticsearch</a:t>
            </a:r>
            <a:r>
              <a:rPr lang="en-US" dirty="0"/>
              <a:t> are common choices</a:t>
            </a:r>
            <a:r>
              <a:rPr lang="en-US" dirty="0" smtClean="0"/>
              <a:t>.</a:t>
            </a:r>
          </a:p>
          <a:p>
            <a:pPr marL="152400" lvl="0" indent="0">
              <a:buNone/>
            </a:pPr>
            <a:endParaRPr lang="en-US" dirty="0"/>
          </a:p>
          <a:p>
            <a:pPr marL="152400" indent="0">
              <a:buNone/>
            </a:pPr>
            <a:r>
              <a:rPr lang="en-US" b="1" dirty="0" smtClean="0"/>
              <a:t>8. Machine </a:t>
            </a:r>
            <a:r>
              <a:rPr lang="en-US" b="1" dirty="0"/>
              <a:t>Learning and AI</a:t>
            </a:r>
            <a:r>
              <a:rPr lang="en-US" dirty="0"/>
              <a:t>: AI and machine learning algorithms are employed to make sense of </a:t>
            </a:r>
            <a:r>
              <a:rPr lang="en-US" dirty="0" err="1"/>
              <a:t>IoT</a:t>
            </a:r>
            <a:r>
              <a:rPr lang="en-US" dirty="0"/>
              <a:t> data, enable predictive maintenance, and optimize processes. </a:t>
            </a:r>
            <a:r>
              <a:rPr lang="en-US" dirty="0" err="1"/>
              <a:t>TensorFlow</a:t>
            </a:r>
            <a:r>
              <a:rPr lang="en-US" dirty="0"/>
              <a:t>, </a:t>
            </a:r>
            <a:r>
              <a:rPr lang="en-US" dirty="0" err="1"/>
              <a:t>PyTorch</a:t>
            </a:r>
            <a:r>
              <a:rPr lang="en-US" dirty="0"/>
              <a:t>, and </a:t>
            </a:r>
            <a:r>
              <a:rPr lang="en-US" dirty="0" err="1"/>
              <a:t>scikit</a:t>
            </a:r>
            <a:r>
              <a:rPr lang="en-US" dirty="0"/>
              <a:t>-learn are popular libraries for implementing machine learning models</a:t>
            </a:r>
            <a:r>
              <a:rPr lang="en-US" dirty="0" smtClean="0"/>
              <a:t>.</a:t>
            </a:r>
          </a:p>
          <a:p>
            <a:pPr marL="152400" indent="0">
              <a:buNone/>
            </a:pPr>
            <a:endParaRPr lang="en-US" dirty="0"/>
          </a:p>
          <a:p>
            <a:pPr marL="152400" indent="0">
              <a:buNone/>
            </a:pPr>
            <a:r>
              <a:rPr lang="en-US" b="1" dirty="0" smtClean="0"/>
              <a:t>9. Digital </a:t>
            </a:r>
            <a:r>
              <a:rPr lang="en-US" b="1" dirty="0"/>
              <a:t>Twins</a:t>
            </a:r>
            <a:r>
              <a:rPr lang="en-US" dirty="0"/>
              <a:t>: Digital twins are virtual representations of physical assets or systems. They enable simulations, analytics, and predictive maintenance for real-world objects. Companies like Siemens </a:t>
            </a:r>
            <a:r>
              <a:rPr lang="en-US" dirty="0" smtClean="0"/>
              <a:t>Mind sphere </a:t>
            </a:r>
            <a:r>
              <a:rPr lang="en-US" dirty="0"/>
              <a:t>and Microsoft Azure Digital Twins offer digital twin platforms.</a:t>
            </a:r>
          </a:p>
          <a:p>
            <a:pPr marL="152400" indent="0">
              <a:buNone/>
            </a:pPr>
            <a:endParaRPr lang="en-US" dirty="0" smtClean="0"/>
          </a:p>
          <a:p>
            <a:pPr marL="152400" indent="0">
              <a:buNone/>
            </a:pPr>
            <a:endParaRPr lang="en-US" dirty="0"/>
          </a:p>
          <a:p>
            <a:pPr marL="152400" indent="0">
              <a:buNone/>
            </a:pPr>
            <a:endParaRPr lang="en-US" dirty="0"/>
          </a:p>
          <a:p>
            <a:pPr marL="152400" lvl="0" indent="0">
              <a:buNone/>
            </a:pPr>
            <a:endParaRPr lang="en-US" dirty="0" smtClean="0"/>
          </a:p>
          <a:p>
            <a:pPr marL="152400" lvl="0" indent="0">
              <a:buNone/>
            </a:pPr>
            <a:endParaRPr lang="en-US" dirty="0" smtClean="0"/>
          </a:p>
          <a:p>
            <a:pPr marL="152400" lvl="0" indent="0">
              <a:buNone/>
            </a:pPr>
            <a:endParaRPr lang="en-US" dirty="0"/>
          </a:p>
          <a:p>
            <a:pPr marL="152400" lvl="0" indent="0">
              <a:buNone/>
            </a:pPr>
            <a:endParaRPr lang="en-US" dirty="0"/>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000111" y="2909405"/>
            <a:ext cx="5354846" cy="1814996"/>
          </a:xfrm>
          <a:prstGeom prst="rect">
            <a:avLst/>
          </a:prstGeom>
        </p:spPr>
      </p:pic>
    </p:spTree>
    <p:extLst>
      <p:ext uri="{BB962C8B-B14F-4D97-AF65-F5344CB8AC3E}">
        <p14:creationId xmlns:p14="http://schemas.microsoft.com/office/powerpoint/2010/main" val="3292162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6477" y="536713"/>
            <a:ext cx="6514410" cy="2501667"/>
          </a:xfrm>
        </p:spPr>
        <p:txBody>
          <a:bodyPr/>
          <a:lstStyle/>
          <a:p>
            <a:pPr marL="152400" indent="0">
              <a:buNone/>
            </a:pPr>
            <a:r>
              <a:rPr lang="en-US" b="1" dirty="0" smtClean="0"/>
              <a:t>10. Cloud </a:t>
            </a:r>
            <a:r>
              <a:rPr lang="en-US" b="1" dirty="0"/>
              <a:t>Computing</a:t>
            </a:r>
            <a:r>
              <a:rPr lang="en-US" dirty="0"/>
              <a:t>: Cloud services offer scalable and cost-effective storage and computing resources for </a:t>
            </a:r>
            <a:r>
              <a:rPr lang="en-US" dirty="0" err="1"/>
              <a:t>IoT</a:t>
            </a:r>
            <a:r>
              <a:rPr lang="en-US" dirty="0"/>
              <a:t> data and applications. Leading cloud providers include AWS, Microsoft Azure, Google Cloud, and IBM </a:t>
            </a:r>
            <a:r>
              <a:rPr lang="en-US" dirty="0" smtClean="0"/>
              <a:t>Cloud.</a:t>
            </a:r>
          </a:p>
          <a:p>
            <a:pPr marL="152400" indent="0">
              <a:buNone/>
            </a:pPr>
            <a:endParaRPr lang="en-US" b="1" dirty="0"/>
          </a:p>
          <a:p>
            <a:pPr marL="152400" indent="0">
              <a:buNone/>
            </a:pPr>
            <a:r>
              <a:rPr lang="en-US" b="1" dirty="0" smtClean="0"/>
              <a:t>11. </a:t>
            </a:r>
            <a:r>
              <a:rPr lang="en-US" b="1" dirty="0" err="1" smtClean="0"/>
              <a:t>IoT</a:t>
            </a:r>
            <a:r>
              <a:rPr lang="en-US" b="1" dirty="0" smtClean="0"/>
              <a:t> </a:t>
            </a:r>
            <a:r>
              <a:rPr lang="en-US" b="1" dirty="0"/>
              <a:t>Development Kits</a:t>
            </a:r>
            <a:r>
              <a:rPr lang="en-US" dirty="0"/>
              <a:t>: </a:t>
            </a:r>
            <a:r>
              <a:rPr lang="en-US" dirty="0" err="1"/>
              <a:t>IoT</a:t>
            </a:r>
            <a:r>
              <a:rPr lang="en-US" dirty="0"/>
              <a:t> development kits provide a hardware and software platform for developers to quickly prototype and build </a:t>
            </a:r>
            <a:r>
              <a:rPr lang="en-US" dirty="0" err="1"/>
              <a:t>IoT</a:t>
            </a:r>
            <a:r>
              <a:rPr lang="en-US" dirty="0"/>
              <a:t> applications. Examples include Arduino, Raspberry Pi, and Particle</a:t>
            </a:r>
            <a:r>
              <a:rPr lang="en-US" dirty="0" smtClean="0"/>
              <a:t>.</a:t>
            </a:r>
          </a:p>
          <a:p>
            <a:endParaRPr lang="en-US" dirty="0"/>
          </a:p>
          <a:p>
            <a:endParaRPr lang="en-US" dirty="0" smtClean="0"/>
          </a:p>
          <a:p>
            <a:pPr marL="152400" indent="0">
              <a:buNone/>
            </a:pPr>
            <a:r>
              <a:rPr lang="en-US" dirty="0"/>
              <a:t>Other examples - ESP8266 and ESP32 </a:t>
            </a:r>
            <a:r>
              <a:rPr lang="en-US" dirty="0" err="1"/>
              <a:t>IoT</a:t>
            </a:r>
            <a:r>
              <a:rPr lang="en-US" dirty="0"/>
              <a:t> Kits, Particle </a:t>
            </a:r>
            <a:r>
              <a:rPr lang="en-US" dirty="0" err="1"/>
              <a:t>IoT</a:t>
            </a:r>
            <a:r>
              <a:rPr lang="en-US" dirty="0"/>
              <a:t> Kit, Intel </a:t>
            </a:r>
            <a:r>
              <a:rPr lang="en-US" dirty="0" err="1"/>
              <a:t>IoT</a:t>
            </a:r>
            <a:r>
              <a:rPr lang="en-US" dirty="0"/>
              <a:t> Developer Kit, Microsoft Azure Sphere, Google Coral </a:t>
            </a:r>
            <a:r>
              <a:rPr lang="en-US" dirty="0" err="1"/>
              <a:t>IoT</a:t>
            </a:r>
            <a:r>
              <a:rPr lang="en-US" dirty="0"/>
              <a:t> Kit, NVIDIA Jetson Nano, </a:t>
            </a:r>
            <a:r>
              <a:rPr lang="en-US" dirty="0" err="1"/>
              <a:t>Mbed</a:t>
            </a:r>
            <a:r>
              <a:rPr lang="en-US" dirty="0"/>
              <a:t> </a:t>
            </a:r>
            <a:r>
              <a:rPr lang="en-US" dirty="0" err="1"/>
              <a:t>IoT</a:t>
            </a:r>
            <a:r>
              <a:rPr lang="en-US" dirty="0"/>
              <a:t> Starter Kit, </a:t>
            </a:r>
            <a:r>
              <a:rPr lang="en-US" dirty="0" err="1"/>
              <a:t>Seeed</a:t>
            </a:r>
            <a:r>
              <a:rPr lang="en-US" dirty="0"/>
              <a:t> Studio Grove </a:t>
            </a:r>
            <a:r>
              <a:rPr lang="en-US" dirty="0" err="1"/>
              <a:t>IoT</a:t>
            </a:r>
            <a:r>
              <a:rPr lang="en-US" dirty="0"/>
              <a:t> Starter Kit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10" y="2948609"/>
            <a:ext cx="1998893" cy="1477617"/>
          </a:xfrm>
          <a:prstGeom prst="rect">
            <a:avLst/>
          </a:prstGeom>
        </p:spPr>
      </p:pic>
      <p:sp>
        <p:nvSpPr>
          <p:cNvPr id="5" name="TextBox 4"/>
          <p:cNvSpPr txBox="1"/>
          <p:nvPr/>
        </p:nvSpPr>
        <p:spPr>
          <a:xfrm>
            <a:off x="1177869" y="4472609"/>
            <a:ext cx="1232773" cy="307777"/>
          </a:xfrm>
          <a:prstGeom prst="rect">
            <a:avLst/>
          </a:prstGeom>
          <a:noFill/>
        </p:spPr>
        <p:txBody>
          <a:bodyPr wrap="square" rtlCol="0">
            <a:spAutoFit/>
          </a:bodyPr>
          <a:lstStyle/>
          <a:p>
            <a:r>
              <a:rPr lang="en-US" dirty="0" smtClean="0"/>
              <a:t>ESP8266</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03307" y="2792568"/>
            <a:ext cx="2252859" cy="17065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97747" y="2641292"/>
            <a:ext cx="2653225" cy="1993320"/>
          </a:xfrm>
          <a:prstGeom prst="rect">
            <a:avLst/>
          </a:prstGeom>
        </p:spPr>
      </p:pic>
      <p:sp>
        <p:nvSpPr>
          <p:cNvPr id="8" name="TextBox 7"/>
          <p:cNvSpPr txBox="1"/>
          <p:nvPr/>
        </p:nvSpPr>
        <p:spPr>
          <a:xfrm>
            <a:off x="3713349" y="4572000"/>
            <a:ext cx="1474877" cy="307777"/>
          </a:xfrm>
          <a:prstGeom prst="rect">
            <a:avLst/>
          </a:prstGeom>
          <a:noFill/>
        </p:spPr>
        <p:txBody>
          <a:bodyPr wrap="square" rtlCol="0">
            <a:spAutoFit/>
          </a:bodyPr>
          <a:lstStyle/>
          <a:p>
            <a:r>
              <a:rPr lang="en-US" dirty="0" err="1" smtClean="0"/>
              <a:t>Nvidia</a:t>
            </a:r>
            <a:r>
              <a:rPr lang="en-US" dirty="0" smtClean="0"/>
              <a:t> Jetson</a:t>
            </a:r>
            <a:endParaRPr lang="en-US" dirty="0"/>
          </a:p>
        </p:txBody>
      </p:sp>
      <p:sp>
        <p:nvSpPr>
          <p:cNvPr id="9" name="TextBox 8"/>
          <p:cNvSpPr txBox="1"/>
          <p:nvPr/>
        </p:nvSpPr>
        <p:spPr>
          <a:xfrm>
            <a:off x="6611260" y="4418111"/>
            <a:ext cx="1232773" cy="307777"/>
          </a:xfrm>
          <a:prstGeom prst="rect">
            <a:avLst/>
          </a:prstGeom>
          <a:noFill/>
        </p:spPr>
        <p:txBody>
          <a:bodyPr wrap="square" rtlCol="0">
            <a:spAutoFit/>
          </a:bodyPr>
          <a:lstStyle/>
          <a:p>
            <a:pPr algn="r"/>
            <a:r>
              <a:rPr lang="en-US" dirty="0" smtClean="0"/>
              <a:t>Raspberry pi</a:t>
            </a:r>
            <a:endParaRPr lang="en-US" dirty="0"/>
          </a:p>
        </p:txBody>
      </p:sp>
    </p:spTree>
    <p:extLst>
      <p:ext uri="{BB962C8B-B14F-4D97-AF65-F5344CB8AC3E}">
        <p14:creationId xmlns:p14="http://schemas.microsoft.com/office/powerpoint/2010/main" val="9900796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888" y="338328"/>
            <a:ext cx="2675216" cy="529689"/>
          </a:xfrm>
        </p:spPr>
        <p:txBody>
          <a:bodyPr/>
          <a:lstStyle/>
          <a:p>
            <a:pPr lvl="0"/>
            <a:r>
              <a:rPr lang="en-US" b="1" dirty="0"/>
              <a:t>IOT visualization </a:t>
            </a:r>
            <a:r>
              <a:rPr lang="en-US" dirty="0"/>
              <a:t/>
            </a:r>
            <a:br>
              <a:rPr lang="en-US" dirty="0"/>
            </a:br>
            <a:endParaRPr lang="en-US" dirty="0"/>
          </a:p>
        </p:txBody>
      </p:sp>
      <p:sp>
        <p:nvSpPr>
          <p:cNvPr id="3" name="Text Placeholder 2"/>
          <p:cNvSpPr>
            <a:spLocks noGrp="1"/>
          </p:cNvSpPr>
          <p:nvPr>
            <p:ph type="body" idx="1"/>
          </p:nvPr>
        </p:nvSpPr>
        <p:spPr>
          <a:xfrm>
            <a:off x="575502" y="1417194"/>
            <a:ext cx="4155524" cy="1591050"/>
          </a:xfrm>
        </p:spPr>
        <p:txBody>
          <a:bodyPr/>
          <a:lstStyle/>
          <a:p>
            <a:pPr marL="152400" indent="0">
              <a:buNone/>
            </a:pPr>
            <a:r>
              <a:rPr lang="en-US" dirty="0" err="1"/>
              <a:t>IoT</a:t>
            </a:r>
            <a:r>
              <a:rPr lang="en-US" dirty="0"/>
              <a:t> visualization is crucial as it transforms complex data from connected devices into clear and actionable insights. By presenting information through intuitive graphs, charts, and dashboards, it enables better decision-making, early detection of anomalies, and improved operational efficiency. Visualization empowers businesses to understand real-time </a:t>
            </a:r>
            <a:r>
              <a:rPr lang="en-US" dirty="0" err="1"/>
              <a:t>IoT</a:t>
            </a:r>
            <a:r>
              <a:rPr lang="en-US" dirty="0"/>
              <a:t> data quickly and identify trends, patterns, and potential issues, leading to enhanced productivity, cost savings, and a competitive advantage in the rapidly evolving </a:t>
            </a:r>
            <a:r>
              <a:rPr lang="en-US" dirty="0" err="1"/>
              <a:t>IoT</a:t>
            </a:r>
            <a:r>
              <a:rPr lang="en-US" dirty="0"/>
              <a:t> landscape</a:t>
            </a:r>
            <a:r>
              <a:rPr lang="en-US" dirty="0" smtClean="0"/>
              <a:t>.</a:t>
            </a:r>
          </a:p>
          <a:p>
            <a:pPr marL="152400" indent="0">
              <a:buNone/>
            </a:pPr>
            <a:endParaRPr lang="en-US" dirty="0"/>
          </a:p>
          <a:p>
            <a:pPr marL="152400" indent="0">
              <a:buNone/>
            </a:pPr>
            <a:endParaRPr lang="en-US" dirty="0" smtClean="0"/>
          </a:p>
          <a:p>
            <a:pPr marL="152400" indent="0">
              <a:buNone/>
            </a:pPr>
            <a:r>
              <a:rPr lang="en-US" dirty="0" smtClean="0"/>
              <a:t>Ex- </a:t>
            </a:r>
            <a:r>
              <a:rPr lang="en-US" b="1" dirty="0" err="1" smtClean="0"/>
              <a:t>Grafana</a:t>
            </a:r>
            <a:r>
              <a:rPr lang="en-US" b="1" dirty="0" smtClean="0"/>
              <a:t>, </a:t>
            </a:r>
            <a:r>
              <a:rPr lang="en-US" b="1" dirty="0" err="1" smtClean="0"/>
              <a:t>Kibana</a:t>
            </a:r>
            <a:r>
              <a:rPr lang="en-US" b="1" dirty="0" smtClean="0"/>
              <a:t>, Tableau, </a:t>
            </a:r>
            <a:r>
              <a:rPr lang="en-US" b="1" dirty="0"/>
              <a:t>Microsoft Power </a:t>
            </a:r>
            <a:r>
              <a:rPr lang="en-US" b="1" dirty="0" smtClean="0"/>
              <a:t>BI, </a:t>
            </a:r>
            <a:r>
              <a:rPr lang="en-US" b="1" dirty="0"/>
              <a:t>Node Red </a:t>
            </a:r>
            <a:r>
              <a:rPr lang="en-US" b="1" dirty="0" smtClean="0"/>
              <a:t>, </a:t>
            </a:r>
            <a:r>
              <a:rPr lang="en-US" b="1" dirty="0" err="1" smtClean="0"/>
              <a:t>ThingSpeak</a:t>
            </a:r>
            <a:r>
              <a:rPr lang="en-US" b="1" dirty="0" smtClean="0"/>
              <a:t>, </a:t>
            </a:r>
            <a:r>
              <a:rPr lang="en-US" b="1" dirty="0" err="1" smtClean="0"/>
              <a:t>Blynk</a:t>
            </a:r>
            <a:r>
              <a:rPr lang="en-US" b="1" dirty="0" smtClean="0"/>
              <a:t>, </a:t>
            </a:r>
            <a:r>
              <a:rPr lang="en-US" b="1" dirty="0" err="1"/>
              <a:t>ThingWorx</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731026" y="1635966"/>
            <a:ext cx="4148442" cy="2439077"/>
          </a:xfrm>
          <a:prstGeom prst="rect">
            <a:avLst/>
          </a:prstGeom>
        </p:spPr>
      </p:pic>
    </p:spTree>
    <p:extLst>
      <p:ext uri="{BB962C8B-B14F-4D97-AF65-F5344CB8AC3E}">
        <p14:creationId xmlns:p14="http://schemas.microsoft.com/office/powerpoint/2010/main" val="13465401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4328" y="1620753"/>
            <a:ext cx="3904500" cy="1685664"/>
          </a:xfrm>
        </p:spPr>
        <p:txBody>
          <a:bodyPr/>
          <a:lstStyle/>
          <a:p>
            <a:pPr lvl="1"/>
            <a:r>
              <a:rPr lang="en-US" b="1" dirty="0"/>
              <a:t>IOT Advantages </a:t>
            </a:r>
            <a:r>
              <a:rPr lang="en-US" dirty="0"/>
              <a:t/>
            </a:r>
            <a:br>
              <a:rPr lang="en-US" dirty="0"/>
            </a:br>
            <a:endParaRPr lang="en-US" dirty="0"/>
          </a:p>
        </p:txBody>
      </p:sp>
    </p:spTree>
    <p:extLst>
      <p:ext uri="{BB962C8B-B14F-4D97-AF65-F5344CB8AC3E}">
        <p14:creationId xmlns:p14="http://schemas.microsoft.com/office/powerpoint/2010/main" val="29049016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3833" y="483704"/>
            <a:ext cx="7705500" cy="2819720"/>
          </a:xfrm>
        </p:spPr>
        <p:txBody>
          <a:bodyPr/>
          <a:lstStyle/>
          <a:p>
            <a:pPr lvl="0"/>
            <a:r>
              <a:rPr lang="en-US" b="1" dirty="0"/>
              <a:t>Improved Customer Engagement</a:t>
            </a:r>
            <a:r>
              <a:rPr lang="en-US" dirty="0"/>
              <a:t>- Personalization, Predictive Analytics, Seamless User Experience, Real-time Feedback and Support, Enhanced Product Interactivity, Smart Customer Service, Loyalty Programs and Rewards, Location-based Marketing, Improved Supply Chain and Inventory Management, Data-Driven Decision Making</a:t>
            </a:r>
          </a:p>
          <a:p>
            <a:pPr lvl="0"/>
            <a:r>
              <a:rPr lang="en-US" b="1" dirty="0"/>
              <a:t>Technology Optimization</a:t>
            </a:r>
            <a:r>
              <a:rPr lang="en-US" dirty="0"/>
              <a:t> - The same technologies and data which improve the customer experience also improve device use, and aid potent improvements to technology. </a:t>
            </a:r>
            <a:r>
              <a:rPr lang="en-US" dirty="0" err="1"/>
              <a:t>IoT</a:t>
            </a:r>
            <a:r>
              <a:rPr lang="en-US" dirty="0"/>
              <a:t> unlocks a world of critical functional and field data.</a:t>
            </a:r>
          </a:p>
          <a:p>
            <a:pPr lvl="0"/>
            <a:r>
              <a:rPr lang="en-US" b="1" dirty="0"/>
              <a:t>Reduced Waste</a:t>
            </a:r>
            <a:r>
              <a:rPr lang="en-US" dirty="0"/>
              <a:t> - </a:t>
            </a:r>
            <a:r>
              <a:rPr lang="en-US" dirty="0" err="1"/>
              <a:t>IoT</a:t>
            </a:r>
            <a:r>
              <a:rPr lang="en-US" dirty="0"/>
              <a:t> makes areas of improvement clear and Current analytics give superficial insight.</a:t>
            </a:r>
          </a:p>
          <a:p>
            <a:pPr lvl="0"/>
            <a:r>
              <a:rPr lang="en-US" b="1" dirty="0"/>
              <a:t>Enhanced Data Collection</a:t>
            </a:r>
            <a:endParaRPr lang="en-US" dirty="0"/>
          </a:p>
          <a:p>
            <a:endParaRPr lang="en-US" dirty="0"/>
          </a:p>
        </p:txBody>
      </p:sp>
      <p:grpSp>
        <p:nvGrpSpPr>
          <p:cNvPr id="4" name="Google Shape;3516;p62"/>
          <p:cNvGrpSpPr/>
          <p:nvPr/>
        </p:nvGrpSpPr>
        <p:grpSpPr>
          <a:xfrm>
            <a:off x="4858195" y="2174081"/>
            <a:ext cx="3417788" cy="2969419"/>
            <a:chOff x="1230400" y="410075"/>
            <a:chExt cx="5124625" cy="4728500"/>
          </a:xfrm>
        </p:grpSpPr>
        <p:sp>
          <p:nvSpPr>
            <p:cNvPr id="5"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3323;p75"/>
          <p:cNvGrpSpPr/>
          <p:nvPr/>
        </p:nvGrpSpPr>
        <p:grpSpPr>
          <a:xfrm>
            <a:off x="6163393" y="2959220"/>
            <a:ext cx="1116485" cy="859640"/>
            <a:chOff x="3282325" y="2035675"/>
            <a:chExt cx="459575" cy="454825"/>
          </a:xfrm>
        </p:grpSpPr>
        <p:sp>
          <p:nvSpPr>
            <p:cNvPr id="90" name="Google Shape;13324;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13325;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13326;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13327;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09680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664084" y="1558867"/>
            <a:ext cx="3904500" cy="1902000"/>
          </a:xfrm>
          <a:prstGeom prst="rect">
            <a:avLst/>
          </a:prstGeom>
        </p:spPr>
        <p:txBody>
          <a:bodyPr spcFirstLastPara="1" wrap="square" lIns="91425" tIns="91425" rIns="91425" bIns="91425" anchor="ctr" anchorCtr="0">
            <a:noAutofit/>
          </a:bodyPr>
          <a:lstStyle/>
          <a:p>
            <a:pPr lvl="0"/>
            <a:r>
              <a:rPr lang="en-US" b="1" dirty="0"/>
              <a:t>IOT Architecture</a:t>
            </a:r>
            <a:endParaRPr lang="en-US" dirty="0"/>
          </a:p>
        </p:txBody>
      </p:sp>
    </p:spTree>
    <p:extLst>
      <p:ext uri="{BB962C8B-B14F-4D97-AF65-F5344CB8AC3E}">
        <p14:creationId xmlns:p14="http://schemas.microsoft.com/office/powerpoint/2010/main" val="26215709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72537" y="1746649"/>
            <a:ext cx="4677620" cy="1902000"/>
          </a:xfrm>
        </p:spPr>
        <p:txBody>
          <a:bodyPr/>
          <a:lstStyle/>
          <a:p>
            <a:pPr lvl="1"/>
            <a:r>
              <a:rPr lang="en-US" b="1" dirty="0" smtClean="0"/>
              <a:t>IOT Disadvantage </a:t>
            </a:r>
            <a:r>
              <a:rPr lang="en-US" dirty="0"/>
              <a:t/>
            </a:r>
            <a:br>
              <a:rPr lang="en-US" dirty="0"/>
            </a:br>
            <a:endParaRPr lang="en-US" dirty="0"/>
          </a:p>
        </p:txBody>
      </p:sp>
    </p:spTree>
    <p:extLst>
      <p:ext uri="{BB962C8B-B14F-4D97-AF65-F5344CB8AC3E}">
        <p14:creationId xmlns:p14="http://schemas.microsoft.com/office/powerpoint/2010/main" val="15218928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76720" y="801756"/>
            <a:ext cx="6805958" cy="3515459"/>
          </a:xfrm>
        </p:spPr>
        <p:txBody>
          <a:bodyPr/>
          <a:lstStyle/>
          <a:p>
            <a:pPr lvl="0"/>
            <a:r>
              <a:rPr lang="en-US" b="1" dirty="0"/>
              <a:t>Security</a:t>
            </a:r>
            <a:r>
              <a:rPr lang="en-US" dirty="0"/>
              <a:t> - </a:t>
            </a:r>
            <a:r>
              <a:rPr lang="en-US" dirty="0" err="1"/>
              <a:t>IoT</a:t>
            </a:r>
            <a:r>
              <a:rPr lang="en-US" dirty="0"/>
              <a:t> devices often lack robust security measures, vulnerable to cyberattacks unauthorized access to sensitive data or take control of devices</a:t>
            </a:r>
            <a:r>
              <a:rPr lang="en-US" dirty="0" smtClean="0"/>
              <a:t>.</a:t>
            </a:r>
          </a:p>
          <a:p>
            <a:pPr lvl="0"/>
            <a:endParaRPr lang="en-US" dirty="0"/>
          </a:p>
          <a:p>
            <a:pPr lvl="0"/>
            <a:r>
              <a:rPr lang="en-US" b="1" dirty="0"/>
              <a:t>Privacy</a:t>
            </a:r>
            <a:r>
              <a:rPr lang="en-US" dirty="0"/>
              <a:t> - </a:t>
            </a:r>
            <a:r>
              <a:rPr lang="en-US" dirty="0" err="1"/>
              <a:t>IoT</a:t>
            </a:r>
            <a:r>
              <a:rPr lang="en-US" dirty="0"/>
              <a:t> devices collect vast amounts of data about users and their behaviors. The misuse or mishandling of this data can raise serious privacy concerns. Users may feel uncomfortable knowing that their personal information is being collected and used without their explicit consent</a:t>
            </a:r>
            <a:r>
              <a:rPr lang="en-US" dirty="0" smtClean="0"/>
              <a:t>.</a:t>
            </a:r>
          </a:p>
          <a:p>
            <a:pPr lvl="0"/>
            <a:endParaRPr lang="en-US" dirty="0"/>
          </a:p>
          <a:p>
            <a:pPr lvl="0"/>
            <a:r>
              <a:rPr lang="en-US" b="1" dirty="0"/>
              <a:t>Complexity and Maintenance</a:t>
            </a:r>
            <a:r>
              <a:rPr lang="en-US" dirty="0"/>
              <a:t>-  deployment and management of </a:t>
            </a:r>
            <a:r>
              <a:rPr lang="en-US" dirty="0" err="1"/>
              <a:t>IoT</a:t>
            </a:r>
            <a:r>
              <a:rPr lang="en-US" dirty="0"/>
              <a:t> devices can be complex. As the number of connected devices grows, maintaining and updating them can become labor-intensive and expensive</a:t>
            </a:r>
            <a:r>
              <a:rPr lang="en-US" dirty="0" smtClean="0"/>
              <a:t>.</a:t>
            </a:r>
          </a:p>
          <a:p>
            <a:pPr lvl="0"/>
            <a:endParaRPr lang="en-US" dirty="0"/>
          </a:p>
          <a:p>
            <a:pPr lvl="0"/>
            <a:r>
              <a:rPr lang="en-US" b="1" dirty="0"/>
              <a:t>Reliability and Downtime</a:t>
            </a:r>
            <a:r>
              <a:rPr lang="en-US" dirty="0"/>
              <a:t>- </a:t>
            </a:r>
            <a:r>
              <a:rPr lang="en-US" dirty="0" err="1"/>
              <a:t>IoT</a:t>
            </a:r>
            <a:r>
              <a:rPr lang="en-US" dirty="0"/>
              <a:t> devices rely on stable internet connectivity to function correctly. Network outages or disruptions can lead to device downtime, affecting the overall user experience and causing inconvenience to customers</a:t>
            </a:r>
            <a:r>
              <a:rPr lang="en-US" dirty="0" smtClean="0"/>
              <a:t>.</a:t>
            </a:r>
          </a:p>
          <a:p>
            <a:pPr lvl="0"/>
            <a:endParaRPr lang="en-US" dirty="0"/>
          </a:p>
          <a:p>
            <a:pPr lvl="0"/>
            <a:r>
              <a:rPr lang="en-US" b="1" dirty="0"/>
              <a:t>Power Consumption</a:t>
            </a:r>
            <a:r>
              <a:rPr lang="en-US" dirty="0"/>
              <a:t>- Many </a:t>
            </a:r>
            <a:r>
              <a:rPr lang="en-US" dirty="0" err="1"/>
              <a:t>IoT</a:t>
            </a:r>
            <a:r>
              <a:rPr lang="en-US" dirty="0"/>
              <a:t> devices are battery-powered, and optimizing power consumption is crucial for their efficiency and longevity. battery replacements added costs.</a:t>
            </a:r>
          </a:p>
          <a:p>
            <a:pPr lvl="0"/>
            <a:r>
              <a:rPr lang="en-US" b="1" dirty="0"/>
              <a:t>Cost</a:t>
            </a:r>
            <a:r>
              <a:rPr lang="en-US" dirty="0"/>
              <a:t> - devices can be </a:t>
            </a:r>
            <a:r>
              <a:rPr lang="en-US" dirty="0" smtClean="0"/>
              <a:t>expensive</a:t>
            </a:r>
          </a:p>
          <a:p>
            <a:pPr lvl="0"/>
            <a:endParaRPr lang="en-US" dirty="0"/>
          </a:p>
          <a:p>
            <a:pPr lvl="0"/>
            <a:r>
              <a:rPr lang="en-US" b="1" dirty="0"/>
              <a:t>Data Overload</a:t>
            </a:r>
            <a:r>
              <a:rPr lang="en-US" dirty="0"/>
              <a:t> - The sheer volume of data generated by </a:t>
            </a:r>
            <a:r>
              <a:rPr lang="en-US" dirty="0" err="1"/>
              <a:t>IoT</a:t>
            </a:r>
            <a:r>
              <a:rPr lang="en-US" dirty="0"/>
              <a:t> devices can be overwhelming for organizations to manage and analyze effectively. Without proper data analytics tools and strategies, valuable insights may be lost in the sea of information</a:t>
            </a:r>
          </a:p>
        </p:txBody>
      </p:sp>
      <p:grpSp>
        <p:nvGrpSpPr>
          <p:cNvPr id="5" name="Google Shape;3815;p64"/>
          <p:cNvGrpSpPr/>
          <p:nvPr/>
        </p:nvGrpSpPr>
        <p:grpSpPr>
          <a:xfrm>
            <a:off x="7039523" y="2807084"/>
            <a:ext cx="1952077" cy="1910689"/>
            <a:chOff x="1171725" y="542675"/>
            <a:chExt cx="5016950" cy="4578200"/>
          </a:xfrm>
        </p:grpSpPr>
        <p:sp>
          <p:nvSpPr>
            <p:cNvPr id="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66245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002011" y="519984"/>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Thank You.!!!</a:t>
            </a:r>
            <a:endParaRPr sz="4800" dirty="0"/>
          </a:p>
        </p:txBody>
      </p:sp>
      <p:grpSp>
        <p:nvGrpSpPr>
          <p:cNvPr id="2739" name="Google Shape;2739;p51"/>
          <p:cNvGrpSpPr/>
          <p:nvPr/>
        </p:nvGrpSpPr>
        <p:grpSpPr>
          <a:xfrm>
            <a:off x="1788219" y="1498857"/>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extLst>
              <a:ext uri="{28A0092B-C50C-407E-A947-70E740481C1C}">
                <a14:useLocalDpi xmlns:a14="http://schemas.microsoft.com/office/drawing/2010/main" val="0"/>
              </a:ext>
            </a:extLst>
          </a:blip>
          <a:srcRect t="34140" b="16417"/>
          <a:stretch/>
        </p:blipFill>
        <p:spPr bwMode="auto">
          <a:xfrm>
            <a:off x="1461370" y="794164"/>
            <a:ext cx="5942965" cy="220345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t="56666" b="2789"/>
          <a:stretch/>
        </p:blipFill>
        <p:spPr bwMode="auto">
          <a:xfrm>
            <a:off x="1595478" y="3141511"/>
            <a:ext cx="5939790" cy="941070"/>
          </a:xfrm>
          <a:prstGeom prst="rect">
            <a:avLst/>
          </a:prstGeom>
          <a:ln>
            <a:noFill/>
          </a:ln>
          <a:extLst>
            <a:ext uri="{53640926-AAD7-44D8-BBD7-CCE9431645EC}">
              <a14:shadowObscured xmlns:a14="http://schemas.microsoft.com/office/drawing/2010/main"/>
            </a:ext>
          </a:extLst>
        </p:spPr>
      </p:pic>
      <p:sp>
        <p:nvSpPr>
          <p:cNvPr id="8" name="Rounded Rectangle 9"/>
          <p:cNvSpPr>
            <a:spLocks noChangeArrowheads="1"/>
          </p:cNvSpPr>
          <p:nvPr/>
        </p:nvSpPr>
        <p:spPr bwMode="auto">
          <a:xfrm>
            <a:off x="1595478" y="4226478"/>
            <a:ext cx="879475" cy="511175"/>
          </a:xfrm>
          <a:prstGeom prst="roundRect">
            <a:avLst>
              <a:gd name="adj" fmla="val 16667"/>
            </a:avLst>
          </a:prstGeom>
          <a:solidFill>
            <a:srgbClr val="5B9BD5"/>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Any Sensors</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9" name="Rounded Rectangle 10"/>
          <p:cNvSpPr>
            <a:spLocks noChangeArrowheads="1"/>
          </p:cNvSpPr>
          <p:nvPr/>
        </p:nvSpPr>
        <p:spPr bwMode="auto">
          <a:xfrm>
            <a:off x="2959100" y="4076865"/>
            <a:ext cx="1904448" cy="879475"/>
          </a:xfrm>
          <a:prstGeom prst="roundRect">
            <a:avLst>
              <a:gd name="adj" fmla="val 16667"/>
            </a:avLst>
          </a:prstGeom>
          <a:solidFill>
            <a:srgbClr val="5B9BD5"/>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Microcontroller </a:t>
            </a:r>
            <a:endParaRPr kumimoji="0" lang="en-US" altLang="en-US" sz="800" b="1"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(Arduino, Raspberry pi, ESP8266) </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10" name="Rounded Rectangle 11"/>
          <p:cNvSpPr>
            <a:spLocks noChangeArrowheads="1"/>
          </p:cNvSpPr>
          <p:nvPr/>
        </p:nvSpPr>
        <p:spPr bwMode="auto">
          <a:xfrm>
            <a:off x="5150541" y="4151071"/>
            <a:ext cx="927100" cy="661987"/>
          </a:xfrm>
          <a:prstGeom prst="roundRect">
            <a:avLst>
              <a:gd name="adj" fmla="val 16667"/>
            </a:avLst>
          </a:prstGeom>
          <a:solidFill>
            <a:srgbClr val="5B9BD5"/>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Any Gateway</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11" name="Rounded Rectangle 12"/>
          <p:cNvSpPr>
            <a:spLocks noChangeArrowheads="1"/>
          </p:cNvSpPr>
          <p:nvPr/>
        </p:nvSpPr>
        <p:spPr bwMode="auto">
          <a:xfrm>
            <a:off x="6577869" y="4226478"/>
            <a:ext cx="879475" cy="511175"/>
          </a:xfrm>
          <a:prstGeom prst="roundRect">
            <a:avLst>
              <a:gd name="adj" fmla="val 16667"/>
            </a:avLst>
          </a:prstGeom>
          <a:solidFill>
            <a:srgbClr val="5B9BD5"/>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Cloud</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0"/>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79697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120" y="510209"/>
            <a:ext cx="7705500" cy="4019041"/>
          </a:xfrm>
        </p:spPr>
        <p:txBody>
          <a:bodyPr/>
          <a:lstStyle/>
          <a:p>
            <a:r>
              <a:rPr lang="en-US" b="1" dirty="0"/>
              <a:t>Sensors/Actuators</a:t>
            </a:r>
            <a:r>
              <a:rPr lang="en-US" dirty="0"/>
              <a:t>: Sensors or Actuators are the devices that are able to emit, accept and process data over the network. These sensors or actuators may be connected either through wired or wireless. This contains GPS, Electrochemical, Gyroscope, RFID, etc. Most of the sensors need connectivity through sensors gateways. The connection of sensors or actuators can be through a Local Area Network (LAN) or Personal Area Network</a:t>
            </a:r>
            <a:r>
              <a:rPr lang="en-US" dirty="0" smtClean="0"/>
              <a:t>.</a:t>
            </a:r>
          </a:p>
          <a:p>
            <a:endParaRPr lang="en-US" dirty="0"/>
          </a:p>
          <a:p>
            <a:r>
              <a:rPr lang="en-US" b="1" dirty="0"/>
              <a:t>Gateways and Data Acquisition</a:t>
            </a:r>
            <a:r>
              <a:rPr lang="en-US" dirty="0"/>
              <a:t>: As the large numbers of data are produced by this sensors and actuators need the high-speed Gateways and Networks to transfer the data. This network can be of type Local Area Network (LAN such as </a:t>
            </a:r>
            <a:r>
              <a:rPr lang="en-US" dirty="0" smtClean="0"/>
              <a:t>Wi-Fi</a:t>
            </a:r>
            <a:r>
              <a:rPr lang="en-US" dirty="0"/>
              <a:t>, Ethernet, etc.), Wide Area Network (WAN such as GSM, 5G, etc</a:t>
            </a:r>
            <a:r>
              <a:rPr lang="en-US" dirty="0" smtClean="0"/>
              <a:t>.).</a:t>
            </a:r>
          </a:p>
          <a:p>
            <a:endParaRPr lang="en-US" dirty="0"/>
          </a:p>
          <a:p>
            <a:r>
              <a:rPr lang="en-US" b="1" dirty="0"/>
              <a:t>Edge IT</a:t>
            </a:r>
            <a:r>
              <a:rPr lang="en-US" dirty="0"/>
              <a:t>: Edge in the </a:t>
            </a:r>
            <a:r>
              <a:rPr lang="en-US" dirty="0" err="1"/>
              <a:t>IoT</a:t>
            </a:r>
            <a:r>
              <a:rPr lang="en-US" dirty="0"/>
              <a:t> Architecture is the hardware and software gateways that analyze and pre-process the data before transferring it to the cloud. If the data read from the sensors and gateways are not changed from its previous reading value then it does not transfer over the cloud, this saves the data used</a:t>
            </a:r>
            <a:r>
              <a:rPr lang="en-US" dirty="0" smtClean="0"/>
              <a:t>.</a:t>
            </a:r>
          </a:p>
          <a:p>
            <a:endParaRPr lang="en-US" dirty="0"/>
          </a:p>
          <a:p>
            <a:r>
              <a:rPr lang="en-US" b="1" dirty="0"/>
              <a:t>Data center/ Cloud</a:t>
            </a:r>
            <a:r>
              <a:rPr lang="en-US" dirty="0"/>
              <a:t>: The Data Center or Cloud comes under the Management Services which process the information through analytics, management of device and security controls. Beside this security controls and device management the cloud transfer the data to the end users application such as Retail, Healthcare, Emergency, Environment, and Energy, etc.</a:t>
            </a:r>
          </a:p>
          <a:p>
            <a:endParaRPr lang="en-US" dirty="0"/>
          </a:p>
        </p:txBody>
      </p:sp>
    </p:spTree>
    <p:extLst>
      <p:ext uri="{BB962C8B-B14F-4D97-AF65-F5344CB8AC3E}">
        <p14:creationId xmlns:p14="http://schemas.microsoft.com/office/powerpoint/2010/main" val="751724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sz="4800" b="1" dirty="0"/>
              <a:t>Hardware</a:t>
            </a:r>
            <a:endParaRPr lang="en-US" sz="4800" dirty="0"/>
          </a:p>
        </p:txBody>
      </p:sp>
    </p:spTree>
    <p:extLst>
      <p:ext uri="{BB962C8B-B14F-4D97-AF65-F5344CB8AC3E}">
        <p14:creationId xmlns:p14="http://schemas.microsoft.com/office/powerpoint/2010/main" val="3788734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6685906" y="2862522"/>
            <a:ext cx="2285816" cy="2104482"/>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p:cNvSpPr>
            <a:spLocks noGrp="1"/>
          </p:cNvSpPr>
          <p:nvPr>
            <p:ph type="title"/>
          </p:nvPr>
        </p:nvSpPr>
        <p:spPr/>
        <p:txBody>
          <a:bodyPr/>
          <a:lstStyle/>
          <a:p>
            <a:r>
              <a:rPr lang="en-US" dirty="0" smtClean="0"/>
              <a:t>Sensors</a:t>
            </a:r>
            <a:endParaRPr lang="en-US" dirty="0"/>
          </a:p>
        </p:txBody>
      </p:sp>
      <p:sp>
        <p:nvSpPr>
          <p:cNvPr id="4" name="Text Placeholder 3"/>
          <p:cNvSpPr>
            <a:spLocks noGrp="1"/>
          </p:cNvSpPr>
          <p:nvPr>
            <p:ph type="body" idx="1"/>
          </p:nvPr>
        </p:nvSpPr>
        <p:spPr>
          <a:xfrm>
            <a:off x="616516" y="914328"/>
            <a:ext cx="6149977" cy="3000435"/>
          </a:xfrm>
        </p:spPr>
        <p:txBody>
          <a:bodyPr/>
          <a:lstStyle/>
          <a:p>
            <a:r>
              <a:rPr lang="en-US" sz="1600" dirty="0"/>
              <a:t>The most important hardware in </a:t>
            </a:r>
            <a:r>
              <a:rPr lang="en-US" sz="1600" dirty="0" err="1"/>
              <a:t>IoT</a:t>
            </a:r>
            <a:r>
              <a:rPr lang="en-US" sz="1600" dirty="0"/>
              <a:t> might be its sensors</a:t>
            </a:r>
            <a:r>
              <a:rPr lang="en-US" sz="1600" dirty="0" smtClean="0"/>
              <a:t>.</a:t>
            </a:r>
          </a:p>
          <a:p>
            <a:r>
              <a:rPr lang="en-US" sz="1600" dirty="0"/>
              <a:t>These devices consist of energy modules, power management modules, RF modules, and sensing modules. RF modules manage communications through their signal processing, </a:t>
            </a:r>
            <a:r>
              <a:rPr lang="en-US" sz="1600" dirty="0" err="1"/>
              <a:t>WiFi</a:t>
            </a:r>
            <a:r>
              <a:rPr lang="en-US" sz="1600" dirty="0"/>
              <a:t>, ZigBee, Bluetooth, radio transceiver, duplexer, and </a:t>
            </a:r>
            <a:r>
              <a:rPr lang="en-US" sz="1600" dirty="0" smtClean="0"/>
              <a:t>BAW.</a:t>
            </a:r>
          </a:p>
          <a:p>
            <a:pPr marL="152400" indent="0">
              <a:buNone/>
            </a:pPr>
            <a:endParaRPr lang="en-US" sz="1600" dirty="0"/>
          </a:p>
          <a:p>
            <a:pPr marL="152400" indent="0">
              <a:buNone/>
            </a:pPr>
            <a:r>
              <a:rPr lang="en-US" sz="1600" dirty="0"/>
              <a:t>Types of sensors - accelerometers, temperature sensors, magnetometers, proximity sensors, gyroscopes, image sensors, acoustic sensors, light sensors, pressure sensors, gas RFID sensors, humidity sensors, micro flow sensors.</a:t>
            </a:r>
          </a:p>
          <a:p>
            <a:pPr marL="152400" indent="0">
              <a:buNone/>
            </a:pP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395" y="3406560"/>
            <a:ext cx="2019626" cy="85401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3794</Words>
  <Application>Microsoft Office PowerPoint</Application>
  <PresentationFormat>On-screen Show (16:9)</PresentationFormat>
  <Paragraphs>212</Paragraphs>
  <Slides>52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Calibri</vt:lpstr>
      <vt:lpstr>Times New Roman</vt:lpstr>
      <vt:lpstr>Fjalla One</vt:lpstr>
      <vt:lpstr>Roboto Condensed Light</vt:lpstr>
      <vt:lpstr>Barlow Semi Condensed Medium</vt:lpstr>
      <vt:lpstr>Barlow Semi Condensed</vt:lpstr>
      <vt:lpstr>Arial</vt:lpstr>
      <vt:lpstr>Technology Consulting by Slidesgo</vt:lpstr>
      <vt:lpstr>Internet Of Things</vt:lpstr>
      <vt:lpstr>IOT</vt:lpstr>
      <vt:lpstr>IOT World- Enterprise IoT market</vt:lpstr>
      <vt:lpstr>PowerPoint Presentation</vt:lpstr>
      <vt:lpstr>IOT Architecture</vt:lpstr>
      <vt:lpstr>PowerPoint Presentation</vt:lpstr>
      <vt:lpstr>PowerPoint Presentation</vt:lpstr>
      <vt:lpstr>Hardware</vt:lpstr>
      <vt:lpstr>Sensors</vt:lpstr>
      <vt:lpstr>Wearable Electronics </vt:lpstr>
      <vt:lpstr>Standard Devices  </vt:lpstr>
      <vt:lpstr>Software</vt:lpstr>
      <vt:lpstr>PowerPoint Presentation</vt:lpstr>
      <vt:lpstr>Technology and Protocols</vt:lpstr>
      <vt:lpstr>PowerPoint Presentation</vt:lpstr>
      <vt:lpstr>How dose IoT Work?</vt:lpstr>
      <vt:lpstr>PowerPoint Presentation</vt:lpstr>
      <vt:lpstr>Embedded Device In IOT </vt:lpstr>
      <vt:lpstr>IOT Decision Framework </vt:lpstr>
      <vt:lpstr>PowerPoint Presentation</vt:lpstr>
      <vt:lpstr>Applications and Architecture Domain</vt:lpstr>
      <vt:lpstr>Residential Energy </vt:lpstr>
      <vt:lpstr>how IoT is used in residential energy processes</vt:lpstr>
      <vt:lpstr>Biometrics Domain  </vt:lpstr>
      <vt:lpstr>IoT in Security Camera &amp; Door Unlock System</vt:lpstr>
      <vt:lpstr>PowerPoint Presentation</vt:lpstr>
      <vt:lpstr>Smart City</vt:lpstr>
      <vt:lpstr>Smart Agriculture Domain </vt:lpstr>
      <vt:lpstr> Smart Agriculture -Smart Irrigation System </vt:lpstr>
      <vt:lpstr>PowerPoint Presentation</vt:lpstr>
      <vt:lpstr>Healthcare System </vt:lpstr>
      <vt:lpstr>PowerPoint Presentation</vt:lpstr>
      <vt:lpstr>Transportation </vt:lpstr>
      <vt:lpstr>PowerPoint Presentation</vt:lpstr>
      <vt:lpstr>Traffic Monitoring and Avoid Collision </vt:lpstr>
      <vt:lpstr>IIOT - The industrial internet of things </vt:lpstr>
      <vt:lpstr>Building IOT Real-time monitoring system with PLC </vt:lpstr>
      <vt:lpstr>PowerPoint Presentation</vt:lpstr>
      <vt:lpstr>PLC Gateway </vt:lpstr>
      <vt:lpstr>IOT Tools and Technologies </vt:lpstr>
      <vt:lpstr>PowerPoint Presentation</vt:lpstr>
      <vt:lpstr>PowerPoint Presentation</vt:lpstr>
      <vt:lpstr>PowerPoint Presentation</vt:lpstr>
      <vt:lpstr>PowerPoint Presentation</vt:lpstr>
      <vt:lpstr>PowerPoint Presentation</vt:lpstr>
      <vt:lpstr>PowerPoint Presentation</vt:lpstr>
      <vt:lpstr>IOT visualization  </vt:lpstr>
      <vt:lpstr>IOT Advantages  </vt:lpstr>
      <vt:lpstr>PowerPoint Presentation</vt:lpstr>
      <vt:lpstr>IOT Disadvantage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USER</dc:creator>
  <cp:lastModifiedBy>USER</cp:lastModifiedBy>
  <cp:revision>47</cp:revision>
  <dcterms:modified xsi:type="dcterms:W3CDTF">2023-08-10T14:38:48Z</dcterms:modified>
</cp:coreProperties>
</file>